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3" r:id="rId2"/>
    <p:sldId id="271" r:id="rId3"/>
    <p:sldId id="272" r:id="rId4"/>
    <p:sldId id="270" r:id="rId5"/>
    <p:sldId id="258" r:id="rId6"/>
    <p:sldId id="262" r:id="rId7"/>
    <p:sldId id="260" r:id="rId8"/>
    <p:sldId id="261" r:id="rId9"/>
    <p:sldId id="268" r:id="rId10"/>
    <p:sldId id="281" r:id="rId11"/>
    <p:sldId id="286" r:id="rId12"/>
    <p:sldId id="264" r:id="rId13"/>
    <p:sldId id="280" r:id="rId14"/>
    <p:sldId id="285" r:id="rId15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04" autoAdjust="0"/>
    <p:restoredTop sz="94589" autoAdjust="0"/>
  </p:normalViewPr>
  <p:slideViewPr>
    <p:cSldViewPr>
      <p:cViewPr varScale="1">
        <p:scale>
          <a:sx n="65" d="100"/>
          <a:sy n="65" d="100"/>
        </p:scale>
        <p:origin x="224" y="1144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latin typeface="Poppins Light" pitchFamily="2" charset="77"/>
                <a:cs typeface="Poppins Light" pitchFamily="2" charset="77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latin typeface="Poppins Light" pitchFamily="2" charset="77"/>
                <a:cs typeface="Poppins Light" pitchFamily="2" charset="77"/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381000" y="257811"/>
            <a:ext cx="10477500" cy="377190"/>
          </a:xfrm>
          <a:prstGeom prst="rect">
            <a:avLst/>
          </a:prstGeom>
        </p:spPr>
        <p:txBody>
          <a:bodyPr anchor="b"/>
          <a:lstStyle>
            <a:lvl1pPr marL="0" indent="0" defTabSz="323850">
              <a:lnSpc>
                <a:spcPct val="80000"/>
              </a:lnSpc>
              <a:spcBef>
                <a:spcPts val="0"/>
              </a:spcBef>
              <a:buSzTx/>
              <a:buNone/>
              <a:defRPr sz="1800" cap="all" spc="90">
                <a:solidFill>
                  <a:srgbClr val="83878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555625" indent="-238125" defTabSz="323850">
              <a:lnSpc>
                <a:spcPct val="80000"/>
              </a:lnSpc>
              <a:spcBef>
                <a:spcPts val="0"/>
              </a:spcBef>
              <a:buSzPct val="104999"/>
              <a:buChar char="‣"/>
              <a:defRPr sz="1800" cap="all" spc="90">
                <a:solidFill>
                  <a:srgbClr val="83878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marL="873125" indent="-238125" defTabSz="323850">
              <a:lnSpc>
                <a:spcPct val="80000"/>
              </a:lnSpc>
              <a:spcBef>
                <a:spcPts val="0"/>
              </a:spcBef>
              <a:buSzPct val="104999"/>
              <a:buChar char="‣"/>
              <a:defRPr sz="1800" cap="all" spc="90">
                <a:solidFill>
                  <a:srgbClr val="83878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marL="1190625" indent="-238125" defTabSz="323850">
              <a:lnSpc>
                <a:spcPct val="80000"/>
              </a:lnSpc>
              <a:spcBef>
                <a:spcPts val="0"/>
              </a:spcBef>
              <a:buSzPct val="104999"/>
              <a:buChar char="‣"/>
              <a:defRPr sz="1800" cap="all" spc="90">
                <a:solidFill>
                  <a:srgbClr val="83878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marL="1508125" indent="-238125" defTabSz="323850">
              <a:lnSpc>
                <a:spcPct val="80000"/>
              </a:lnSpc>
              <a:spcBef>
                <a:spcPts val="0"/>
              </a:spcBef>
              <a:buSzPct val="104999"/>
              <a:buChar char="‣"/>
              <a:defRPr sz="1800" cap="all" spc="90">
                <a:solidFill>
                  <a:srgbClr val="838787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77" name="Titeltekst"/>
          <p:cNvSpPr txBox="1">
            <a:spLocks noGrp="1"/>
          </p:cNvSpPr>
          <p:nvPr>
            <p:ph type="title"/>
          </p:nvPr>
        </p:nvSpPr>
        <p:spPr>
          <a:xfrm>
            <a:off x="381000" y="761816"/>
            <a:ext cx="11430000" cy="508001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spcBef>
                <a:spcPts val="1950"/>
              </a:spcBef>
              <a:defRPr sz="4350" cap="all">
                <a:solidFill>
                  <a:srgbClr val="0BA2EE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Titeltekst</a:t>
            </a:r>
          </a:p>
        </p:txBody>
      </p:sp>
      <p:pic>
        <p:nvPicPr>
          <p:cNvPr id="278" name="SafeSky(b).png" descr="SafeSky(b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2250" y="6305550"/>
            <a:ext cx="476250" cy="491385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531601" y="304800"/>
            <a:ext cx="273864" cy="377189"/>
          </a:xfrm>
          <a:prstGeom prst="rect">
            <a:avLst/>
          </a:prstGeom>
        </p:spPr>
        <p:txBody>
          <a:bodyPr/>
          <a:lstStyle>
            <a:lvl1pPr algn="r">
              <a:lnSpc>
                <a:spcPct val="80000"/>
              </a:lnSpc>
              <a:defRPr sz="1800">
                <a:solidFill>
                  <a:srgbClr val="A6AAA9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5925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6939" y="623392"/>
            <a:ext cx="9620250" cy="697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6939" y="1708683"/>
            <a:ext cx="776160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99" r:id="rId6"/>
  </p:sldLayoutIdLst>
  <p:txStyles>
    <p:titleStyle>
      <a:lvl1pPr>
        <a:defRPr b="0" i="0">
          <a:latin typeface="Poppins Light" pitchFamily="2" charset="77"/>
          <a:ea typeface="+mj-ea"/>
          <a:cs typeface="Poppins Light" pitchFamily="2" charset="77"/>
        </a:defRPr>
      </a:lvl1pPr>
    </p:titleStyle>
    <p:bodyStyle>
      <a:lvl1pPr marL="0">
        <a:defRPr b="0" i="0">
          <a:latin typeface="Poppins Light" pitchFamily="2" charset="77"/>
          <a:ea typeface="+mn-ea"/>
          <a:cs typeface="Poppins Light" pitchFamily="2" charset="77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aero-network.com/map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tif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easa.europa.eu/community/system/files/2023-11/GA%20Community%20-%20GA.COMM%20and%20GA.TeB%20meeting%2002-2023.pdf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s://syride.com/fr/home" TargetMode="External"/><Relationship Id="rId7" Type="http://schemas.openxmlformats.org/officeDocument/2006/relationships/image" Target="../media/image16.png"/><Relationship Id="rId2" Type="http://schemas.openxmlformats.org/officeDocument/2006/relationships/hyperlink" Target="https://www.skytraxx.eu/e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hyperlink" Target="https://flygaggle.com/" TargetMode="External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e.es/diario_boe/txt.php?id=BOE-A-2023-20100" TargetMode="External"/><Relationship Id="rId2" Type="http://schemas.openxmlformats.org/officeDocument/2006/relationships/hyperlink" Target="https://www.enaire.es/es_ES/2023_07_13/ndp_convenio_enaire_seguridad_operaciona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onix.eu/" TargetMode="External"/><Relationship Id="rId5" Type="http://schemas.openxmlformats.org/officeDocument/2006/relationships/hyperlink" Target="https://www.safesky.app/en" TargetMode="External"/><Relationship Id="rId4" Type="http://schemas.openxmlformats.org/officeDocument/2006/relationships/hyperlink" Target="https://norskluftambulanse.no/eng/front-page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avionix.eu/solutions/openair-multitrac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live.safesky.app/map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B29874BF-B927-1C37-C615-B748F4A25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08475" y="0"/>
            <a:ext cx="10312401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4">
            <a:extLst>
              <a:ext uri="{FF2B5EF4-FFF2-40B4-BE49-F238E27FC236}">
                <a16:creationId xmlns:a16="http://schemas.microsoft.com/office/drawing/2014/main" id="{17F873C5-5DD6-DAAB-C257-B46832B9E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1426" y="1227138"/>
            <a:ext cx="5489575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BE" altLang="nl-BE" sz="2000" dirty="0" err="1">
                <a:solidFill>
                  <a:srgbClr val="A6AAA9"/>
                </a:solidFill>
                <a:latin typeface="Poppins Medium" panose="00000600000000000000" pitchFamily="2" charset="0"/>
              </a:rPr>
              <a:t>e</a:t>
            </a:r>
            <a:r>
              <a:rPr kumimoji="0" lang="nl-BE" altLang="nl-BE" sz="2000" b="0" i="0" u="none" strike="noStrike" cap="none" normalizeH="0" baseline="0" dirty="0" err="1">
                <a:ln>
                  <a:noFill/>
                </a:ln>
                <a:solidFill>
                  <a:srgbClr val="A6AAA9"/>
                </a:solidFill>
                <a:effectLst/>
                <a:latin typeface="Poppins Medium" panose="00000600000000000000" pitchFamily="2" charset="0"/>
              </a:rPr>
              <a:t>CONSPICUITY</a:t>
            </a:r>
            <a:endParaRPr kumimoji="0" lang="nl-BE" altLang="nl-BE" sz="2000" b="0" i="0" u="none" strike="noStrike" cap="none" normalizeH="0" baseline="0" dirty="0">
              <a:ln>
                <a:noFill/>
              </a:ln>
              <a:solidFill>
                <a:srgbClr val="A6AAA9"/>
              </a:solidFill>
              <a:effectLst/>
              <a:latin typeface="Poppins Medium" panose="00000600000000000000" pitchFamily="2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l-BE" altLang="nl-BE" sz="3600" b="0" i="0" u="none" strike="noStrike" cap="none" normalizeH="0" baseline="0" dirty="0">
                <a:ln>
                  <a:noFill/>
                </a:ln>
                <a:solidFill>
                  <a:srgbClr val="A6AAA9"/>
                </a:solidFill>
                <a:effectLst/>
                <a:latin typeface="Poppins Medium" panose="00000600000000000000" pitchFamily="2" charset="0"/>
              </a:rPr>
            </a:br>
            <a:r>
              <a:rPr kumimoji="0" lang="nl-BE" altLang="nl-BE" sz="3600" b="0" i="0" u="none" strike="noStrike" cap="none" normalizeH="0" baseline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Poppins Medium" panose="00000600000000000000" pitchFamily="2" charset="0"/>
              </a:rPr>
              <a:t>Groundstations</a:t>
            </a:r>
            <a:endParaRPr kumimoji="0" lang="nl-BE" altLang="nl-BE" sz="3600" b="0" i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Poppins Medium" panose="00000600000000000000" pitchFamily="2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BE" altLang="nl-BE" sz="3600" dirty="0" err="1">
                <a:solidFill>
                  <a:schemeClr val="tx2">
                    <a:lumMod val="75000"/>
                  </a:schemeClr>
                </a:solidFill>
                <a:latin typeface="Poppins Medium" panose="00000600000000000000" pitchFamily="2" charset="0"/>
              </a:rPr>
              <a:t>Belgian</a:t>
            </a:r>
            <a:r>
              <a:rPr kumimoji="0" lang="nl-BE" altLang="nl-BE" sz="3600" b="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Poppins Medium" panose="00000600000000000000" pitchFamily="2" charset="0"/>
              </a:rPr>
              <a:t> Project</a:t>
            </a:r>
            <a:endParaRPr kumimoji="0" lang="nl-BE" altLang="nl-BE" sz="1800" b="0" i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E7009798-8030-4AFD-0B0F-53A890CA8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6188" y="4613275"/>
            <a:ext cx="548957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altLang="nl-BE" sz="2800" b="1" i="0" u="none" strike="noStrike" cap="none" normalizeH="0" baseline="0" dirty="0">
                <a:ln>
                  <a:noFill/>
                </a:ln>
                <a:solidFill>
                  <a:srgbClr val="0BA2EE"/>
                </a:solidFill>
                <a:effectLst/>
                <a:latin typeface="Poppins Semi Bold"/>
              </a:rPr>
              <a:t>BULMF AG/AV</a:t>
            </a:r>
            <a:br>
              <a:rPr kumimoji="0" lang="nl-BE" altLang="nl-BE" sz="2800" b="1" i="0" u="none" strike="noStrike" cap="none" normalizeH="0" baseline="0" dirty="0">
                <a:ln>
                  <a:noFill/>
                </a:ln>
                <a:solidFill>
                  <a:srgbClr val="0BA2EE"/>
                </a:solidFill>
                <a:effectLst/>
                <a:latin typeface="Poppins Semi Bold"/>
              </a:rPr>
            </a:br>
            <a:r>
              <a:rPr kumimoji="0" lang="nl-BE" altLang="nl-BE" sz="2800" b="1" i="0" u="none" strike="noStrike" cap="none" normalizeH="0" baseline="0" dirty="0">
                <a:ln>
                  <a:noFill/>
                </a:ln>
                <a:solidFill>
                  <a:srgbClr val="0BA2EE"/>
                </a:solidFill>
                <a:effectLst/>
                <a:latin typeface="Poppins Semi Bold"/>
              </a:rPr>
              <a:t>9.3.2024</a:t>
            </a:r>
            <a:endParaRPr kumimoji="0" lang="nl-BE" altLang="nl-BE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290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C8A011-9409-7255-1981-16E4C00D2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29138C3-6FF5-7FCE-5F65-16E76262F5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6939" y="623392"/>
            <a:ext cx="962025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nl-BE" spc="114" dirty="0"/>
              <a:t>State of play 9.03.2024</a:t>
            </a:r>
            <a:endParaRPr spc="-10"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F4082A3B-64BA-DABA-0FEF-83B144E7F907}"/>
              </a:ext>
            </a:extLst>
          </p:cNvPr>
          <p:cNvSpPr txBox="1"/>
          <p:nvPr/>
        </p:nvSpPr>
        <p:spPr>
          <a:xfrm>
            <a:off x="916938" y="1708683"/>
            <a:ext cx="8531861" cy="5044330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  <a:tabLst>
                <a:tab pos="240665" algn="l"/>
              </a:tabLst>
            </a:pPr>
            <a:r>
              <a:rPr lang="nl-BE" sz="2800" spc="-65" dirty="0">
                <a:latin typeface="Poppins Light" pitchFamily="2" charset="77"/>
                <a:cs typeface="Poppins Light" pitchFamily="2" charset="77"/>
              </a:rPr>
              <a:t>Map with active stations in Belgium +</a:t>
            </a:r>
          </a:p>
          <a:p>
            <a:pPr marL="12700">
              <a:lnSpc>
                <a:spcPct val="100000"/>
              </a:lnSpc>
              <a:spcBef>
                <a:spcPts val="775"/>
              </a:spcBef>
              <a:tabLst>
                <a:tab pos="240665" algn="l"/>
              </a:tabLst>
            </a:pPr>
            <a:r>
              <a:rPr lang="nl-BE" sz="2800" spc="-65" dirty="0">
                <a:latin typeface="Poppins Light" pitchFamily="2" charset="77"/>
                <a:cs typeface="Poppins Light" pitchFamily="2" charset="77"/>
              </a:rPr>
              <a:t>Traffic captured by these stations :</a:t>
            </a:r>
          </a:p>
          <a:p>
            <a:pPr marL="12700">
              <a:lnSpc>
                <a:spcPct val="100000"/>
              </a:lnSpc>
              <a:spcBef>
                <a:spcPts val="775"/>
              </a:spcBef>
              <a:tabLst>
                <a:tab pos="240665" algn="l"/>
              </a:tabLst>
            </a:pPr>
            <a:r>
              <a:rPr lang="nl-BE" sz="1600" spc="-65" dirty="0">
                <a:solidFill>
                  <a:srgbClr val="4472C4"/>
                </a:solidFill>
                <a:latin typeface="Poppins Light" pitchFamily="2" charset="77"/>
                <a:cs typeface="Poppins Light" pitchFamily="2" charset="77"/>
                <a:hlinkClick r:id="rId2"/>
              </a:rPr>
              <a:t>https://Aero-network.com/map</a:t>
            </a:r>
            <a:endParaRPr lang="nl-BE" sz="1600" spc="-65" dirty="0">
              <a:solidFill>
                <a:srgbClr val="4472C4"/>
              </a:solidFill>
              <a:latin typeface="Poppins Light" pitchFamily="2" charset="77"/>
              <a:cs typeface="Poppins Light" pitchFamily="2" charset="77"/>
            </a:endParaRPr>
          </a:p>
          <a:p>
            <a:pPr marL="12700">
              <a:lnSpc>
                <a:spcPct val="100000"/>
              </a:lnSpc>
              <a:spcBef>
                <a:spcPts val="775"/>
              </a:spcBef>
              <a:tabLst>
                <a:tab pos="240665" algn="l"/>
              </a:tabLst>
            </a:pPr>
            <a:r>
              <a:rPr lang="nl-BE" sz="1600" spc="-65" dirty="0">
                <a:solidFill>
                  <a:srgbClr val="4472C4"/>
                </a:solidFill>
                <a:latin typeface="Poppins Light" pitchFamily="2" charset="77"/>
                <a:cs typeface="Poppins Light" pitchFamily="2" charset="77"/>
              </a:rPr>
              <a:t> </a:t>
            </a:r>
          </a:p>
          <a:p>
            <a:pPr marL="12700">
              <a:lnSpc>
                <a:spcPct val="100000"/>
              </a:lnSpc>
              <a:spcBef>
                <a:spcPts val="775"/>
              </a:spcBef>
              <a:tabLst>
                <a:tab pos="240665" algn="l"/>
              </a:tabLst>
            </a:pPr>
            <a:r>
              <a:rPr lang="nl-BE" sz="2800" spc="-65" dirty="0">
                <a:solidFill>
                  <a:schemeClr val="tx1">
                    <a:lumMod val="85000"/>
                    <a:lumOff val="15000"/>
                  </a:schemeClr>
                </a:solidFill>
                <a:latin typeface="Poppins Light" pitchFamily="2" charset="77"/>
                <a:cs typeface="Poppins Light" pitchFamily="2" charset="77"/>
              </a:rPr>
              <a:t>Total picture of all trafic : see on SafeSky.app </a:t>
            </a:r>
            <a:br>
              <a:rPr lang="nl-BE" sz="1600" spc="-65" dirty="0">
                <a:solidFill>
                  <a:srgbClr val="4472C4"/>
                </a:solidFill>
                <a:latin typeface="Poppins Light" pitchFamily="2" charset="77"/>
                <a:cs typeface="Poppins Light" pitchFamily="2" charset="77"/>
              </a:rPr>
            </a:br>
            <a:endParaRPr lang="nl-BE" sz="1600" spc="-65" dirty="0">
              <a:solidFill>
                <a:srgbClr val="4472C4"/>
              </a:solidFill>
              <a:latin typeface="Poppins Light" pitchFamily="2" charset="77"/>
              <a:cs typeface="Poppins Light" pitchFamily="2" charset="77"/>
            </a:endParaRPr>
          </a:p>
          <a:p>
            <a:pPr marL="12700">
              <a:lnSpc>
                <a:spcPct val="100000"/>
              </a:lnSpc>
              <a:spcBef>
                <a:spcPts val="775"/>
              </a:spcBef>
              <a:tabLst>
                <a:tab pos="240665" algn="l"/>
              </a:tabLst>
            </a:pPr>
            <a:r>
              <a:rPr lang="nl-BE" sz="2800" spc="-65" dirty="0">
                <a:solidFill>
                  <a:schemeClr val="tx1">
                    <a:lumMod val="85000"/>
                    <a:lumOff val="15000"/>
                  </a:schemeClr>
                </a:solidFill>
                <a:latin typeface="Poppins Light" pitchFamily="2" charset="77"/>
                <a:cs typeface="Poppins Light" pitchFamily="2" charset="77"/>
              </a:rPr>
              <a:t>Participating Clubs : </a:t>
            </a:r>
            <a:endParaRPr lang="nl-BE" sz="1600" spc="-65" dirty="0">
              <a:solidFill>
                <a:srgbClr val="4472C4"/>
              </a:solidFill>
              <a:latin typeface="Poppins Light" pitchFamily="2" charset="77"/>
              <a:cs typeface="Poppins Light" pitchFamily="2" charset="77"/>
            </a:endParaRPr>
          </a:p>
          <a:p>
            <a:pPr marL="12700">
              <a:spcBef>
                <a:spcPts val="775"/>
              </a:spcBef>
              <a:tabLst>
                <a:tab pos="240665" algn="l"/>
              </a:tabLst>
            </a:pPr>
            <a:r>
              <a:rPr lang="nl-BE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EBFN Koksijde - EBUL Ursel - EBOS Oostende - EBGB Grimbergen - EBTY Baisy Thy  - EBST Sint Truiden - EBAR Arlon - EBZH Kiewit - EBAV Avernas - EBGG Geraardsbergen - EBSG Mons - EBBT Brasschaat - EBDT Diest - EBZR Zoersel - EBBN Bullingen - EBSP Spa - EBSH Saint Hubert - EBWE Weelde - EBLE Leopoldsburg - EBML Maillen  - EBMO Moorsele - EBZH Kiewit – EBTX Verviers</a:t>
            </a:r>
            <a:endParaRPr lang="nl-BE" sz="1600" dirty="0"/>
          </a:p>
          <a:p>
            <a:pPr marL="12700">
              <a:lnSpc>
                <a:spcPct val="100000"/>
              </a:lnSpc>
              <a:spcBef>
                <a:spcPts val="775"/>
              </a:spcBef>
              <a:tabLst>
                <a:tab pos="240665" algn="l"/>
              </a:tabLst>
            </a:pPr>
            <a:endParaRPr lang="nl-BE" sz="1600" spc="-65" dirty="0">
              <a:solidFill>
                <a:srgbClr val="4472C4"/>
              </a:solidFill>
              <a:latin typeface="Poppins Light" pitchFamily="2" charset="77"/>
              <a:cs typeface="Poppins Light" pitchFamily="2" charset="77"/>
            </a:endParaRPr>
          </a:p>
          <a:p>
            <a:pPr marL="12700" algn="ctr">
              <a:lnSpc>
                <a:spcPct val="100000"/>
              </a:lnSpc>
              <a:spcBef>
                <a:spcPts val="775"/>
              </a:spcBef>
              <a:tabLst>
                <a:tab pos="240665" algn="l"/>
              </a:tabLst>
            </a:pPr>
            <a:r>
              <a:rPr lang="nl-BE" sz="2800" spc="-65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Poppins Light" pitchFamily="2" charset="77"/>
                <a:cs typeface="Poppins Light" pitchFamily="2" charset="77"/>
              </a:rPr>
              <a:t>Thanks to all !</a:t>
            </a:r>
          </a:p>
        </p:txBody>
      </p:sp>
    </p:spTree>
    <p:extLst>
      <p:ext uri="{BB962C8B-B14F-4D97-AF65-F5344CB8AC3E}">
        <p14:creationId xmlns:p14="http://schemas.microsoft.com/office/powerpoint/2010/main" val="2288704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DD73A-FBB0-17F6-2F86-7D803B5D6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2F4D353-0DCB-92A9-0F83-E1BFB2B208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6939" y="623392"/>
            <a:ext cx="962025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nl-BE" spc="135" dirty="0" err="1"/>
              <a:t>What</a:t>
            </a:r>
            <a:r>
              <a:rPr lang="nl-BE" spc="135" dirty="0"/>
              <a:t> </a:t>
            </a:r>
            <a:r>
              <a:rPr lang="nl-BE" spc="135" dirty="0" err="1"/>
              <a:t>will</a:t>
            </a:r>
            <a:r>
              <a:rPr lang="nl-BE" spc="135" dirty="0"/>
              <a:t> pilots ‘SEE’ in </a:t>
            </a:r>
            <a:r>
              <a:rPr lang="nl-BE" spc="135" dirty="0" err="1"/>
              <a:t>the</a:t>
            </a:r>
            <a:r>
              <a:rPr lang="nl-BE" spc="135" dirty="0"/>
              <a:t> air ?</a:t>
            </a:r>
            <a:endParaRPr spc="130"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FD2F7F72-5030-44D0-D174-5676D82C79BA}"/>
              </a:ext>
            </a:extLst>
          </p:cNvPr>
          <p:cNvSpPr txBox="1"/>
          <p:nvPr/>
        </p:nvSpPr>
        <p:spPr>
          <a:xfrm>
            <a:off x="916939" y="1524000"/>
            <a:ext cx="9842500" cy="51924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81380" algn="l"/>
              </a:tabLst>
            </a:pPr>
            <a:r>
              <a:rPr lang="nl-BE" sz="2800" spc="-10" dirty="0">
                <a:solidFill>
                  <a:srgbClr val="4472C4"/>
                </a:solidFill>
                <a:latin typeface="Poppins Light" pitchFamily="2" charset="77"/>
                <a:cs typeface="Poppins Light" pitchFamily="2" charset="77"/>
              </a:rPr>
              <a:t>All trafic that is  ‘Visible’ </a:t>
            </a:r>
            <a:r>
              <a:rPr lang="nl-BE" sz="2800" spc="-10" dirty="0">
                <a:latin typeface="Poppins Light" pitchFamily="2" charset="77"/>
                <a:cs typeface="Poppins Light" pitchFamily="2" charset="77"/>
              </a:rPr>
              <a:t>: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81380" algn="l"/>
              </a:tabLst>
            </a:pPr>
            <a:r>
              <a:rPr lang="nl-BE" sz="2800" spc="-10" dirty="0">
                <a:latin typeface="Poppins Light" pitchFamily="2" charset="77"/>
                <a:cs typeface="Poppins Light" pitchFamily="2" charset="77"/>
              </a:rPr>
              <a:t>1.  Via our own network of ground stations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81380" algn="l"/>
              </a:tabLst>
            </a:pPr>
            <a:r>
              <a:rPr lang="nl-BE" sz="2800" spc="-10" dirty="0">
                <a:latin typeface="Poppins Light" pitchFamily="2" charset="77"/>
                <a:cs typeface="Poppins Light" pitchFamily="2" charset="77"/>
              </a:rPr>
              <a:t>2. Via cooperative networks of ground stations : </a:t>
            </a:r>
            <a:br>
              <a:rPr lang="nl-BE" sz="2800" spc="-10" dirty="0">
                <a:latin typeface="Poppins Light" pitchFamily="2" charset="77"/>
                <a:cs typeface="Poppins Light" pitchFamily="2" charset="77"/>
              </a:rPr>
            </a:br>
            <a:r>
              <a:rPr lang="nl-BE" sz="2800" spc="-10" dirty="0">
                <a:latin typeface="Poppins Light" pitchFamily="2" charset="77"/>
                <a:cs typeface="Poppins Light" pitchFamily="2" charset="77"/>
              </a:rPr>
              <a:t>3. </a:t>
            </a:r>
            <a:r>
              <a:rPr lang="nl-BE" sz="2800" spc="-10" dirty="0" err="1">
                <a:latin typeface="Poppins Light" pitchFamily="2" charset="77"/>
                <a:cs typeface="Poppins Light" pitchFamily="2" charset="77"/>
              </a:rPr>
              <a:t>SafeSKy</a:t>
            </a:r>
            <a:r>
              <a:rPr lang="nl-BE" sz="2800" spc="-10" dirty="0">
                <a:latin typeface="Poppins Light" pitchFamily="2" charset="77"/>
                <a:cs typeface="Poppins Light" pitchFamily="2" charset="77"/>
              </a:rPr>
              <a:t> users (65.000 in EU)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81380" algn="l"/>
              </a:tabLst>
            </a:pPr>
            <a:r>
              <a:rPr lang="nl-BE" sz="2800" spc="-10" dirty="0">
                <a:latin typeface="Poppins Light" pitchFamily="2" charset="77"/>
                <a:cs typeface="Poppins Light" pitchFamily="2" charset="77"/>
              </a:rPr>
              <a:t>4. users of </a:t>
            </a:r>
            <a:r>
              <a:rPr lang="nl-BE" sz="2800" spc="-10" dirty="0" err="1">
                <a:latin typeface="Poppins Light" pitchFamily="2" charset="77"/>
                <a:cs typeface="Poppins Light" pitchFamily="2" charset="77"/>
              </a:rPr>
              <a:t>collaborative</a:t>
            </a:r>
            <a:r>
              <a:rPr lang="nl-BE" sz="2800" spc="-10" dirty="0">
                <a:latin typeface="Poppins Light" pitchFamily="2" charset="77"/>
                <a:cs typeface="Poppins Light" pitchFamily="2" charset="77"/>
              </a:rPr>
              <a:t> </a:t>
            </a:r>
            <a:r>
              <a:rPr lang="nl-BE" sz="2800" spc="-10" dirty="0" err="1">
                <a:latin typeface="Poppins Light" pitchFamily="2" charset="77"/>
                <a:cs typeface="Poppins Light" pitchFamily="2" charset="77"/>
              </a:rPr>
              <a:t>devices</a:t>
            </a:r>
            <a:r>
              <a:rPr lang="nl-BE" sz="2800" spc="-10" dirty="0">
                <a:latin typeface="Poppins Light" pitchFamily="2" charset="77"/>
                <a:cs typeface="Poppins Light" pitchFamily="2" charset="77"/>
              </a:rPr>
              <a:t> </a:t>
            </a:r>
            <a:r>
              <a:rPr lang="nl-BE" sz="2800" spc="-10" dirty="0" err="1">
                <a:latin typeface="Poppins Light" pitchFamily="2" charset="77"/>
                <a:cs typeface="Poppins Light" pitchFamily="2" charset="77"/>
              </a:rPr>
              <a:t>and</a:t>
            </a:r>
            <a:r>
              <a:rPr lang="nl-BE" sz="2800" spc="-10" dirty="0">
                <a:latin typeface="Poppins Light" pitchFamily="2" charset="77"/>
                <a:cs typeface="Poppins Light" pitchFamily="2" charset="77"/>
              </a:rPr>
              <a:t> software </a:t>
            </a:r>
          </a:p>
          <a:p>
            <a:pPr marL="12700" lvl="1">
              <a:spcBef>
                <a:spcPts val="100"/>
              </a:spcBef>
              <a:tabLst>
                <a:tab pos="881380" algn="l"/>
              </a:tabLst>
            </a:pPr>
            <a:r>
              <a:rPr lang="nl-BE" sz="2800" spc="-10" dirty="0">
                <a:latin typeface="Poppins Light" pitchFamily="2" charset="77"/>
                <a:cs typeface="Poppins Light" pitchFamily="2" charset="77"/>
              </a:rPr>
              <a:t>	-	EasyVFR, AirNavPro, XC-Track, eVario, …</a:t>
            </a:r>
            <a:br>
              <a:rPr lang="nl-BE" sz="2800" spc="-10" dirty="0">
                <a:latin typeface="Poppins Light" pitchFamily="2" charset="77"/>
                <a:cs typeface="Poppins Light" pitchFamily="2" charset="77"/>
              </a:rPr>
            </a:br>
            <a:r>
              <a:rPr lang="nl-BE" sz="2800" spc="-10" dirty="0">
                <a:latin typeface="Poppins Light" pitchFamily="2" charset="77"/>
                <a:cs typeface="Poppins Light" pitchFamily="2" charset="77"/>
              </a:rPr>
              <a:t>	-	Gaggle, SKYTRAXX, Syride, Flymaster …</a:t>
            </a:r>
          </a:p>
          <a:p>
            <a:pPr marL="12700" lvl="1">
              <a:spcBef>
                <a:spcPts val="100"/>
              </a:spcBef>
              <a:tabLst>
                <a:tab pos="881380" algn="l"/>
              </a:tabLst>
            </a:pPr>
            <a:endParaRPr lang="nl-BE" sz="2800" spc="-10" dirty="0">
              <a:latin typeface="Poppins Light" pitchFamily="2" charset="77"/>
              <a:cs typeface="Poppins Light" pitchFamily="2" charset="77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81380" algn="l"/>
              </a:tabLst>
            </a:pPr>
            <a:r>
              <a:rPr lang="nl-BE" sz="2800" spc="-10" dirty="0">
                <a:solidFill>
                  <a:srgbClr val="4472C4"/>
                </a:solidFill>
                <a:latin typeface="Poppins Light" pitchFamily="2" charset="77"/>
                <a:cs typeface="Poppins Light" pitchFamily="2" charset="77"/>
              </a:rPr>
              <a:t>Visible on the cooperating devices and software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81380" algn="l"/>
              </a:tabLst>
            </a:pPr>
            <a:r>
              <a:rPr lang="nl-BE" sz="2800" spc="-10" dirty="0">
                <a:latin typeface="Poppins Light" pitchFamily="2" charset="77"/>
                <a:cs typeface="Poppins Light" pitchFamily="2" charset="77"/>
              </a:rPr>
              <a:t>Aircraft / pilots that do not transmit remain INVISIBLE</a:t>
            </a:r>
            <a:endParaRPr sz="4400" dirty="0">
              <a:latin typeface="Poppins Light" pitchFamily="2" charset="77"/>
              <a:cs typeface="Poppins Light" pitchFamily="2" charset="77"/>
            </a:endParaRPr>
          </a:p>
          <a:p>
            <a:pPr marL="12700" marR="5080">
              <a:lnSpc>
                <a:spcPts val="3010"/>
              </a:lnSpc>
            </a:pPr>
            <a:r>
              <a:rPr sz="2800" dirty="0">
                <a:highlight>
                  <a:srgbClr val="FFFF00"/>
                </a:highlight>
                <a:latin typeface="Wingdings"/>
                <a:cs typeface="Wingdings"/>
              </a:rPr>
              <a:t></a:t>
            </a:r>
            <a:r>
              <a:rPr sz="2800" spc="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nl-BE" sz="2800" spc="-20" dirty="0">
                <a:highlight>
                  <a:srgbClr val="FFFF00"/>
                </a:highlight>
                <a:latin typeface="Poppins Light" pitchFamily="2" charset="77"/>
                <a:cs typeface="Poppins Light" pitchFamily="2" charset="77"/>
              </a:rPr>
              <a:t>Other actions will be needed to convince all pilots to become ‘Visible’</a:t>
            </a:r>
            <a:endParaRPr sz="2800" dirty="0">
              <a:highlight>
                <a:srgbClr val="FFFF00"/>
              </a:highlight>
              <a:latin typeface="Poppins Light" pitchFamily="2" charset="77"/>
              <a:cs typeface="Poppin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46061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23392"/>
            <a:ext cx="9620250" cy="13676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nl-BE" spc="135" dirty="0"/>
              <a:t>Will we ‘SEE’ all the traffic in the air by this project ?</a:t>
            </a:r>
            <a:endParaRPr spc="130" dirty="0"/>
          </a:p>
        </p:txBody>
      </p:sp>
      <p:sp>
        <p:nvSpPr>
          <p:cNvPr id="3" name="object 3"/>
          <p:cNvSpPr txBox="1"/>
          <p:nvPr/>
        </p:nvSpPr>
        <p:spPr>
          <a:xfrm>
            <a:off x="922318" y="2209800"/>
            <a:ext cx="9842500" cy="30354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81380" algn="l"/>
              </a:tabLst>
            </a:pPr>
            <a:r>
              <a:rPr sz="4400" spc="-50" dirty="0">
                <a:solidFill>
                  <a:srgbClr val="C00000"/>
                </a:solidFill>
                <a:latin typeface="Wingdings"/>
                <a:cs typeface="Wingdings"/>
              </a:rPr>
              <a:t></a:t>
            </a:r>
            <a:r>
              <a:rPr sz="4400" dirty="0">
                <a:solidFill>
                  <a:srgbClr val="C00000"/>
                </a:solidFill>
                <a:latin typeface="Times New Roman"/>
                <a:cs typeface="Times New Roman"/>
              </a:rPr>
              <a:t>	</a:t>
            </a:r>
            <a:r>
              <a:rPr sz="7200" spc="-919" dirty="0">
                <a:solidFill>
                  <a:srgbClr val="C00000"/>
                </a:solidFill>
                <a:latin typeface="Poppins Light" pitchFamily="2" charset="77"/>
                <a:cs typeface="Poppins Light" pitchFamily="2" charset="77"/>
              </a:rPr>
              <a:t>N</a:t>
            </a:r>
            <a:r>
              <a:rPr lang="nl-BE" sz="7200" spc="-919" dirty="0">
                <a:solidFill>
                  <a:srgbClr val="C00000"/>
                </a:solidFill>
                <a:latin typeface="Poppins Light" pitchFamily="2" charset="77"/>
                <a:cs typeface="Poppins Light" pitchFamily="2" charset="77"/>
              </a:rPr>
              <a:t>O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81380" algn="l"/>
              </a:tabLst>
            </a:pPr>
            <a:r>
              <a:rPr lang="nl-BE" sz="2800" spc="-10" dirty="0">
                <a:latin typeface="Poppins Light" pitchFamily="2" charset="77"/>
                <a:cs typeface="Poppins Light" pitchFamily="2" charset="77"/>
              </a:rPr>
              <a:t>Aircraft / pilots that do not transmit remain INVISIBLE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81380" algn="l"/>
              </a:tabLst>
            </a:pPr>
            <a:endParaRPr sz="4400" dirty="0">
              <a:latin typeface="Poppins Light" pitchFamily="2" charset="77"/>
              <a:cs typeface="Poppins Light" pitchFamily="2" charset="77"/>
            </a:endParaRPr>
          </a:p>
          <a:p>
            <a:pPr marL="12700" marR="5080">
              <a:lnSpc>
                <a:spcPts val="3010"/>
              </a:lnSpc>
            </a:pPr>
            <a:r>
              <a:rPr sz="2800" dirty="0">
                <a:highlight>
                  <a:srgbClr val="FFFF00"/>
                </a:highlight>
                <a:latin typeface="Wingdings"/>
                <a:cs typeface="Wingdings"/>
              </a:rPr>
              <a:t></a:t>
            </a:r>
            <a:r>
              <a:rPr sz="2800" spc="5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nl-BE" sz="2800" spc="-20" dirty="0">
                <a:highlight>
                  <a:srgbClr val="FFFF00"/>
                </a:highlight>
                <a:latin typeface="Poppins Light" pitchFamily="2" charset="77"/>
                <a:cs typeface="Poppins Light" pitchFamily="2" charset="77"/>
              </a:rPr>
              <a:t>Other actions will be needed to convince all pilots to become ‘Visible’</a:t>
            </a:r>
            <a:endParaRPr sz="2800" dirty="0">
              <a:highlight>
                <a:srgbClr val="FFFF00"/>
              </a:highlight>
              <a:latin typeface="Poppins Light" pitchFamily="2" charset="77"/>
              <a:cs typeface="Poppins Light" pitchFamily="2" charset="77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372B5-F573-42AA-0FA4-AD176CD00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1DFBF7E-F65B-74D8-AD8D-016882807F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6939" y="623392"/>
            <a:ext cx="962025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nl-BE" spc="114" dirty="0" err="1"/>
              <a:t>Let’s</a:t>
            </a:r>
            <a:r>
              <a:rPr lang="nl-BE" spc="114" dirty="0"/>
              <a:t> </a:t>
            </a:r>
            <a:r>
              <a:rPr lang="nl-BE" spc="114" dirty="0" err="1"/>
              <a:t>be</a:t>
            </a:r>
            <a:r>
              <a:rPr lang="nl-BE" spc="114" dirty="0"/>
              <a:t> VISIBLE - </a:t>
            </a:r>
            <a:r>
              <a:rPr lang="nl-BE" spc="114" dirty="0" err="1"/>
              <a:t>eCONSPICUOUS</a:t>
            </a:r>
            <a:endParaRPr spc="-10"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B8E41E50-AA23-DE51-E35D-0AEBD016475F}"/>
              </a:ext>
            </a:extLst>
          </p:cNvPr>
          <p:cNvSpPr txBox="1"/>
          <p:nvPr/>
        </p:nvSpPr>
        <p:spPr>
          <a:xfrm>
            <a:off x="916938" y="1708683"/>
            <a:ext cx="8531861" cy="4990469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457200" indent="-457200">
              <a:buAutoNum type="arabicPeriod"/>
            </a:pPr>
            <a:r>
              <a:rPr lang="nl-BE" sz="2800" dirty="0">
                <a:solidFill>
                  <a:srgbClr val="4472C4"/>
                </a:solidFill>
              </a:rPr>
              <a:t> By all existing means :</a:t>
            </a:r>
            <a:br>
              <a:rPr lang="nl-BE" sz="2800" b="1" dirty="0">
                <a:solidFill>
                  <a:srgbClr val="5C739C"/>
                </a:solidFill>
              </a:rPr>
            </a:br>
            <a:br>
              <a:rPr lang="nl-BE" sz="2000" dirty="0">
                <a:solidFill>
                  <a:schemeClr val="tx1"/>
                </a:solidFill>
              </a:rPr>
            </a:br>
            <a:r>
              <a:rPr lang="nl-BE" sz="2000" dirty="0">
                <a:solidFill>
                  <a:schemeClr val="tx1"/>
                </a:solidFill>
              </a:rPr>
              <a:t>- ADS-B, Transponder Mode S, Flarm</a:t>
            </a:r>
            <a:br>
              <a:rPr lang="nl-BE" sz="2000" dirty="0">
                <a:solidFill>
                  <a:schemeClr val="tx1"/>
                </a:solidFill>
              </a:rPr>
            </a:br>
            <a:r>
              <a:rPr lang="nl-BE" sz="2000" dirty="0">
                <a:solidFill>
                  <a:schemeClr val="tx1"/>
                </a:solidFill>
              </a:rPr>
              <a:t>- using EasyVFR/AirnavPro with SafeSky embedded</a:t>
            </a:r>
            <a:br>
              <a:rPr lang="nl-BE" sz="2000" dirty="0">
                <a:solidFill>
                  <a:schemeClr val="tx2"/>
                </a:solidFill>
              </a:rPr>
            </a:br>
            <a:r>
              <a:rPr lang="nl-BE" sz="2000" dirty="0">
                <a:solidFill>
                  <a:schemeClr val="tx2"/>
                </a:solidFill>
              </a:rPr>
              <a:t>- other cooperative devices/software </a:t>
            </a:r>
          </a:p>
          <a:p>
            <a:r>
              <a:rPr lang="nl-BE" sz="2000" dirty="0">
                <a:solidFill>
                  <a:schemeClr val="tx1"/>
                </a:solidFill>
              </a:rPr>
              <a:t>	</a:t>
            </a:r>
            <a:br>
              <a:rPr lang="nl-BE" sz="2000" dirty="0">
                <a:solidFill>
                  <a:schemeClr val="tx1"/>
                </a:solidFill>
              </a:rPr>
            </a:br>
            <a:r>
              <a:rPr lang="nl-BE" sz="2000" dirty="0">
                <a:solidFill>
                  <a:schemeClr val="tx1"/>
                </a:solidFill>
              </a:rPr>
              <a:t>or </a:t>
            </a:r>
            <a:r>
              <a:rPr lang="nl-BE" sz="2000" dirty="0" err="1">
                <a:solidFill>
                  <a:schemeClr val="tx1"/>
                </a:solidFill>
              </a:rPr>
              <a:t>by</a:t>
            </a:r>
            <a:r>
              <a:rPr lang="nl-BE" sz="2000" dirty="0">
                <a:solidFill>
                  <a:schemeClr val="tx1"/>
                </a:solidFill>
              </a:rPr>
              <a:t> </a:t>
            </a:r>
            <a:r>
              <a:rPr lang="nl-BE" sz="2000" dirty="0" err="1">
                <a:solidFill>
                  <a:schemeClr val="tx1"/>
                </a:solidFill>
              </a:rPr>
              <a:t>SafeSky</a:t>
            </a:r>
            <a:r>
              <a:rPr lang="nl-BE" sz="2000" dirty="0">
                <a:solidFill>
                  <a:schemeClr val="tx1"/>
                </a:solidFill>
              </a:rPr>
              <a:t> : </a:t>
            </a:r>
            <a:r>
              <a:rPr lang="nl-BE" sz="2000" dirty="0" err="1">
                <a:solidFill>
                  <a:schemeClr val="tx1"/>
                </a:solidFill>
              </a:rPr>
              <a:t>it’s</a:t>
            </a:r>
            <a:r>
              <a:rPr lang="nl-BE" sz="2000" dirty="0">
                <a:solidFill>
                  <a:schemeClr val="tx1"/>
                </a:solidFill>
              </a:rPr>
              <a:t> free - </a:t>
            </a:r>
            <a:r>
              <a:rPr lang="nl-BE" sz="2000" dirty="0" err="1">
                <a:solidFill>
                  <a:schemeClr val="tx1"/>
                </a:solidFill>
              </a:rPr>
              <a:t>anonymous</a:t>
            </a:r>
            <a:r>
              <a:rPr lang="nl-BE" sz="2000" dirty="0">
                <a:solidFill>
                  <a:schemeClr val="tx1"/>
                </a:solidFill>
              </a:rPr>
              <a:t> – Just culture </a:t>
            </a:r>
            <a:br>
              <a:rPr lang="nl-BE" sz="2000" dirty="0">
                <a:solidFill>
                  <a:schemeClr val="tx2"/>
                </a:solidFill>
              </a:rPr>
            </a:br>
            <a:endParaRPr lang="nl-BE" sz="2000" dirty="0">
              <a:solidFill>
                <a:schemeClr val="tx2"/>
              </a:solidFill>
            </a:endParaRPr>
          </a:p>
          <a:p>
            <a:pPr marL="457200" indent="-457200">
              <a:buAutoNum type="arabicPeriod" startAt="2"/>
            </a:pPr>
            <a:r>
              <a:rPr lang="nl-BE" sz="2800" dirty="0" err="1">
                <a:solidFill>
                  <a:srgbClr val="4472C4"/>
                </a:solidFill>
              </a:rPr>
              <a:t>Use</a:t>
            </a:r>
            <a:r>
              <a:rPr lang="nl-BE" sz="2800" dirty="0">
                <a:solidFill>
                  <a:srgbClr val="4472C4"/>
                </a:solidFill>
              </a:rPr>
              <a:t> </a:t>
            </a:r>
            <a:r>
              <a:rPr lang="nl-BE" sz="2800" dirty="0" err="1">
                <a:solidFill>
                  <a:srgbClr val="4472C4"/>
                </a:solidFill>
              </a:rPr>
              <a:t>it</a:t>
            </a:r>
            <a:r>
              <a:rPr lang="nl-BE" sz="2800" dirty="0">
                <a:solidFill>
                  <a:srgbClr val="4472C4"/>
                </a:solidFill>
              </a:rPr>
              <a:t> </a:t>
            </a:r>
            <a:r>
              <a:rPr lang="nl-BE" sz="2800" dirty="0" err="1">
                <a:solidFill>
                  <a:srgbClr val="4472C4"/>
                </a:solidFill>
              </a:rPr>
              <a:t>cleverly</a:t>
            </a:r>
            <a:r>
              <a:rPr lang="nl-BE" sz="2800" dirty="0">
                <a:solidFill>
                  <a:srgbClr val="4472C4"/>
                </a:solidFill>
              </a:rPr>
              <a:t> : </a:t>
            </a:r>
            <a:r>
              <a:rPr lang="nl-BE" sz="2000" dirty="0" err="1"/>
              <a:t>it</a:t>
            </a:r>
            <a:r>
              <a:rPr lang="nl-BE" sz="2000" dirty="0"/>
              <a:t> is </a:t>
            </a:r>
            <a:r>
              <a:rPr lang="nl-BE" sz="2000" dirty="0" err="1"/>
              <a:t>just</a:t>
            </a:r>
            <a:r>
              <a:rPr lang="nl-BE" sz="2000" dirty="0"/>
              <a:t> a help, but a </a:t>
            </a:r>
            <a:r>
              <a:rPr lang="nl-BE" sz="2000" dirty="0" err="1"/>
              <a:t>precious</a:t>
            </a:r>
            <a:r>
              <a:rPr lang="nl-BE" sz="2000" dirty="0"/>
              <a:t> </a:t>
            </a:r>
            <a:r>
              <a:rPr lang="nl-BE" sz="2000" dirty="0" err="1"/>
              <a:t>one</a:t>
            </a:r>
            <a:br>
              <a:rPr lang="nl-BE" sz="2800" dirty="0"/>
            </a:br>
            <a:r>
              <a:rPr lang="nl-BE" sz="2000" dirty="0"/>
              <a:t>Be </a:t>
            </a:r>
            <a:r>
              <a:rPr lang="nl-BE" sz="2000" dirty="0" err="1"/>
              <a:t>aware</a:t>
            </a:r>
            <a:r>
              <a:rPr lang="nl-BE" sz="2000" dirty="0"/>
              <a:t> of </a:t>
            </a:r>
            <a:r>
              <a:rPr lang="nl-BE" sz="2000" dirty="0" err="1"/>
              <a:t>the</a:t>
            </a:r>
            <a:r>
              <a:rPr lang="nl-BE" sz="2000" dirty="0"/>
              <a:t> </a:t>
            </a:r>
            <a:r>
              <a:rPr lang="nl-BE" sz="2000" dirty="0" err="1"/>
              <a:t>limitations</a:t>
            </a:r>
            <a:r>
              <a:rPr lang="nl-BE" sz="2000" dirty="0"/>
              <a:t> (</a:t>
            </a:r>
            <a:r>
              <a:rPr lang="nl-BE" sz="2000" dirty="0" err="1"/>
              <a:t>battery</a:t>
            </a:r>
            <a:r>
              <a:rPr lang="nl-BE" sz="2000" dirty="0"/>
              <a:t> – </a:t>
            </a:r>
            <a:r>
              <a:rPr lang="nl-BE" sz="2000" dirty="0" err="1"/>
              <a:t>internetconnection</a:t>
            </a:r>
            <a:r>
              <a:rPr lang="nl-BE" sz="2000" dirty="0"/>
              <a:t>)</a:t>
            </a:r>
            <a:br>
              <a:rPr lang="nl-BE" sz="2000" dirty="0"/>
            </a:br>
            <a:endParaRPr lang="nl-BE" sz="2000" b="1" dirty="0">
              <a:solidFill>
                <a:schemeClr val="tx2"/>
              </a:solidFill>
            </a:endParaRPr>
          </a:p>
          <a:p>
            <a:pPr marL="457200" indent="-457200">
              <a:buAutoNum type="arabicPeriod" startAt="2"/>
            </a:pPr>
            <a:r>
              <a:rPr lang="nl-BE" sz="2800" dirty="0">
                <a:solidFill>
                  <a:srgbClr val="4472C4"/>
                </a:solidFill>
              </a:rPr>
              <a:t>LOOK OUT + </a:t>
            </a:r>
            <a:r>
              <a:rPr lang="nl-BE" sz="2800" dirty="0" err="1">
                <a:solidFill>
                  <a:srgbClr val="4472C4"/>
                </a:solidFill>
              </a:rPr>
              <a:t>use</a:t>
            </a:r>
            <a:r>
              <a:rPr lang="nl-BE" sz="2800" dirty="0">
                <a:solidFill>
                  <a:srgbClr val="4472C4"/>
                </a:solidFill>
              </a:rPr>
              <a:t> </a:t>
            </a:r>
            <a:r>
              <a:rPr lang="nl-BE" sz="2800" dirty="0" err="1">
                <a:solidFill>
                  <a:srgbClr val="4472C4"/>
                </a:solidFill>
              </a:rPr>
              <a:t>technology</a:t>
            </a:r>
            <a:r>
              <a:rPr lang="nl-BE" sz="2800" dirty="0">
                <a:solidFill>
                  <a:srgbClr val="4472C4"/>
                </a:solidFill>
              </a:rPr>
              <a:t> </a:t>
            </a:r>
            <a:r>
              <a:rPr lang="nl-BE" sz="2800" dirty="0" err="1">
                <a:solidFill>
                  <a:srgbClr val="4472C4"/>
                </a:solidFill>
              </a:rPr>
              <a:t>to</a:t>
            </a:r>
            <a:r>
              <a:rPr lang="nl-BE" sz="2800" dirty="0">
                <a:solidFill>
                  <a:srgbClr val="4472C4"/>
                </a:solidFill>
              </a:rPr>
              <a:t> assist </a:t>
            </a:r>
            <a:r>
              <a:rPr lang="nl-BE" sz="2800" dirty="0" err="1">
                <a:solidFill>
                  <a:srgbClr val="4472C4"/>
                </a:solidFill>
              </a:rPr>
              <a:t>you</a:t>
            </a:r>
            <a:r>
              <a:rPr lang="nl-BE" sz="2800" b="1" dirty="0">
                <a:solidFill>
                  <a:srgbClr val="5C739C"/>
                </a:solidFill>
              </a:rPr>
              <a:t>.</a:t>
            </a:r>
            <a:br>
              <a:rPr lang="nl-BE" sz="2800" b="1" dirty="0">
                <a:solidFill>
                  <a:srgbClr val="5C739C"/>
                </a:solidFill>
              </a:rPr>
            </a:br>
            <a:r>
              <a:rPr lang="nl-BE" sz="2000" dirty="0"/>
              <a:t>It </a:t>
            </a:r>
            <a:r>
              <a:rPr lang="nl-BE" sz="2000" dirty="0" err="1"/>
              <a:t>gives</a:t>
            </a:r>
            <a:r>
              <a:rPr lang="nl-BE" sz="2000" dirty="0"/>
              <a:t> </a:t>
            </a:r>
            <a:r>
              <a:rPr lang="nl-BE" sz="2000" dirty="0" err="1"/>
              <a:t>you</a:t>
            </a:r>
            <a:r>
              <a:rPr lang="nl-BE" sz="2000" dirty="0"/>
              <a:t> </a:t>
            </a:r>
            <a:r>
              <a:rPr lang="nl-BE" sz="2000" dirty="0" err="1"/>
              <a:t>an</a:t>
            </a:r>
            <a:r>
              <a:rPr lang="nl-BE" sz="2000" dirty="0"/>
              <a:t> extra pair of </a:t>
            </a:r>
            <a:r>
              <a:rPr lang="nl-BE" sz="2000" dirty="0" err="1"/>
              <a:t>eyes</a:t>
            </a:r>
            <a:endParaRPr lang="nl-BE" sz="2000" dirty="0"/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240665" algn="l"/>
              </a:tabLst>
            </a:pPr>
            <a:endParaRPr sz="2800" dirty="0">
              <a:latin typeface="Poppins Light" pitchFamily="2" charset="77"/>
              <a:cs typeface="Poppins Light" pitchFamily="2" charset="77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744B8AE-14BF-A2E4-763E-265AA34CD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2406117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06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SafeSky(b).png" descr="SafeSky(b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2250" y="6305550"/>
            <a:ext cx="476250" cy="491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424" name="Afbeelding" descr="Afbeelding"/>
          <p:cNvPicPr>
            <a:picLocks noChangeAspect="1"/>
          </p:cNvPicPr>
          <p:nvPr/>
        </p:nvPicPr>
        <p:blipFill>
          <a:blip r:embed="rId3"/>
          <a:srcRect l="4589"/>
          <a:stretch>
            <a:fillRect/>
          </a:stretch>
        </p:blipFill>
        <p:spPr>
          <a:xfrm>
            <a:off x="4366310" y="0"/>
            <a:ext cx="7868254" cy="68580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9" name="Groepeer"/>
          <p:cNvGrpSpPr/>
          <p:nvPr/>
        </p:nvGrpSpPr>
        <p:grpSpPr>
          <a:xfrm>
            <a:off x="516841" y="377746"/>
            <a:ext cx="4359789" cy="3016662"/>
            <a:chOff x="0" y="131365"/>
            <a:chExt cx="8719574" cy="6033322"/>
          </a:xfrm>
        </p:grpSpPr>
        <p:pic>
          <p:nvPicPr>
            <p:cNvPr id="425" name="Screenshot 2022-11-17 at 09.17.54.png" descr="Screenshot 2022-11-17 at 09.17.54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910543"/>
              <a:ext cx="7182053" cy="42541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28" name="Groepeer"/>
            <p:cNvGrpSpPr/>
            <p:nvPr/>
          </p:nvGrpSpPr>
          <p:grpSpPr>
            <a:xfrm>
              <a:off x="384495" y="131365"/>
              <a:ext cx="8335079" cy="1814075"/>
              <a:chOff x="0" y="131366"/>
              <a:chExt cx="8335078" cy="1814074"/>
            </a:xfrm>
          </p:grpSpPr>
          <p:sp>
            <p:nvSpPr>
              <p:cNvPr id="426" name="TextBox 72"/>
              <p:cNvSpPr txBox="1"/>
              <p:nvPr/>
            </p:nvSpPr>
            <p:spPr>
              <a:xfrm>
                <a:off x="0" y="131366"/>
                <a:ext cx="8049770" cy="8617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2859" tIns="22859" rIns="22859" bIns="22859" numCol="1" anchor="b">
                <a:spAutoFit/>
              </a:bodyPr>
              <a:lstStyle>
                <a:lvl1pPr defTabSz="647700">
                  <a:spcBef>
                    <a:spcPts val="0"/>
                  </a:spcBef>
                  <a:defRPr sz="5000" u="sng">
                    <a:solidFill>
                      <a:srgbClr val="0BA2EE"/>
                    </a:solidFill>
                    <a:latin typeface="Poppins Medium"/>
                    <a:ea typeface="Poppins Medium"/>
                    <a:cs typeface="Poppins Medium"/>
                    <a:sym typeface="Poppins Medium"/>
                  </a:defRPr>
                </a:lvl1pPr>
              </a:lstStyle>
              <a:p>
                <a:r>
                  <a:rPr sz="2500"/>
                  <a:t>Interoperability</a:t>
                </a:r>
              </a:p>
            </p:txBody>
          </p:sp>
          <p:sp>
            <p:nvSpPr>
              <p:cNvPr id="427" name="Subtitle 2"/>
              <p:cNvSpPr txBox="1"/>
              <p:nvPr/>
            </p:nvSpPr>
            <p:spPr>
              <a:xfrm>
                <a:off x="0" y="993133"/>
                <a:ext cx="8335078" cy="9523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2859" tIns="22859" rIns="22859" bIns="22859" numCol="1" anchor="t">
                <a:spAutoFit/>
              </a:bodyPr>
              <a:lstStyle>
                <a:lvl1pPr defTabSz="1087636">
                  <a:lnSpc>
                    <a:spcPts val="4000"/>
                  </a:lnSpc>
                  <a:spcBef>
                    <a:spcPts val="1200"/>
                  </a:spcBef>
                  <a:defRPr sz="2400">
                    <a:solidFill>
                      <a:srgbClr val="666666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rPr sz="1200"/>
                  <a:t>15 traffic protocols from ground stations:</a:t>
                </a:r>
              </a:p>
            </p:txBody>
          </p:sp>
        </p:grpSp>
      </p:grpSp>
      <p:grpSp>
        <p:nvGrpSpPr>
          <p:cNvPr id="438" name="Groepeer"/>
          <p:cNvGrpSpPr/>
          <p:nvPr/>
        </p:nvGrpSpPr>
        <p:grpSpPr>
          <a:xfrm>
            <a:off x="132464" y="3614745"/>
            <a:ext cx="4359789" cy="2732959"/>
            <a:chOff x="0" y="131366"/>
            <a:chExt cx="8719574" cy="5465916"/>
          </a:xfrm>
        </p:grpSpPr>
        <p:grpSp>
          <p:nvGrpSpPr>
            <p:cNvPr id="432" name="Groepeer"/>
            <p:cNvGrpSpPr/>
            <p:nvPr/>
          </p:nvGrpSpPr>
          <p:grpSpPr>
            <a:xfrm>
              <a:off x="1191678" y="131366"/>
              <a:ext cx="7527896" cy="5383102"/>
              <a:chOff x="0" y="131366"/>
              <a:chExt cx="7527896" cy="5383102"/>
            </a:xfrm>
          </p:grpSpPr>
          <p:sp>
            <p:nvSpPr>
              <p:cNvPr id="430" name="TextBox 67"/>
              <p:cNvSpPr txBox="1"/>
              <p:nvPr/>
            </p:nvSpPr>
            <p:spPr>
              <a:xfrm>
                <a:off x="0" y="131366"/>
                <a:ext cx="7154946" cy="8617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2859" tIns="22859" rIns="22859" bIns="22859" numCol="1" anchor="b">
                <a:spAutoFit/>
              </a:bodyPr>
              <a:lstStyle>
                <a:lvl1pPr defTabSz="647700">
                  <a:spcBef>
                    <a:spcPts val="0"/>
                  </a:spcBef>
                  <a:defRPr sz="5000" u="sng">
                    <a:solidFill>
                      <a:srgbClr val="0BA2EE"/>
                    </a:solidFill>
                    <a:latin typeface="Poppins Medium"/>
                    <a:ea typeface="Poppins Medium"/>
                    <a:cs typeface="Poppins Medium"/>
                    <a:sym typeface="Poppins Medium"/>
                  </a:defRPr>
                </a:lvl1pPr>
              </a:lstStyle>
              <a:p>
                <a:r>
                  <a:rPr sz="2500"/>
                  <a:t>Collaborative traffic</a:t>
                </a:r>
              </a:p>
            </p:txBody>
          </p:sp>
          <p:sp>
            <p:nvSpPr>
              <p:cNvPr id="431" name="Subtitle 2"/>
              <p:cNvSpPr txBox="1"/>
              <p:nvPr/>
            </p:nvSpPr>
            <p:spPr>
              <a:xfrm>
                <a:off x="128036" y="1264851"/>
                <a:ext cx="7399860" cy="42496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2859" tIns="22859" rIns="22859" bIns="22859" numCol="1" anchor="t">
                <a:spAutoFit/>
              </a:bodyPr>
              <a:lstStyle/>
              <a:p>
                <a:pPr defTabSz="543818">
                  <a:lnSpc>
                    <a:spcPts val="2000"/>
                  </a:lnSpc>
                  <a:spcBef>
                    <a:spcPts val="600"/>
                  </a:spcBef>
                  <a:defRPr sz="2100">
                    <a:solidFill>
                      <a:srgbClr val="666666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pPr>
                <a:r>
                  <a:rPr sz="1050" dirty="0"/>
                  <a:t>Integrated into many Apps and </a:t>
                </a:r>
                <a:r>
                  <a:rPr sz="1050" dirty="0" err="1"/>
                  <a:t>Hardwares</a:t>
                </a:r>
                <a:r>
                  <a:rPr sz="1050" dirty="0"/>
                  <a:t>:</a:t>
                </a:r>
              </a:p>
              <a:p>
                <a:pPr marL="114300" indent="-114300" defTabSz="543818">
                  <a:lnSpc>
                    <a:spcPts val="2000"/>
                  </a:lnSpc>
                  <a:spcBef>
                    <a:spcPts val="600"/>
                  </a:spcBef>
                  <a:buSzPct val="100000"/>
                  <a:buChar char="•"/>
                  <a:defRPr sz="2100">
                    <a:solidFill>
                      <a:srgbClr val="666666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pPr>
                <a:r>
                  <a:rPr sz="1050" dirty="0"/>
                  <a:t>Free flight: Gaggle, </a:t>
                </a:r>
                <a:r>
                  <a:rPr sz="1050" dirty="0" err="1"/>
                  <a:t>eVario</a:t>
                </a:r>
                <a:r>
                  <a:rPr sz="1050" dirty="0"/>
                  <a:t>, </a:t>
                </a:r>
                <a:r>
                  <a:rPr sz="1050" dirty="0" err="1"/>
                  <a:t>XCTrack</a:t>
                </a:r>
                <a:r>
                  <a:rPr sz="1050" dirty="0"/>
                  <a:t>, </a:t>
                </a:r>
                <a:r>
                  <a:rPr sz="1050" dirty="0" err="1"/>
                  <a:t>theFlightVario</a:t>
                </a:r>
                <a:r>
                  <a:rPr sz="1050" dirty="0"/>
                  <a:t>, </a:t>
                </a:r>
                <a:r>
                  <a:rPr sz="1050" dirty="0" err="1"/>
                  <a:t>SkyTraxx</a:t>
                </a:r>
                <a:r>
                  <a:rPr sz="1050" dirty="0"/>
                  <a:t>, Air3</a:t>
                </a:r>
                <a:r>
                  <a:rPr lang="nl-BE" sz="1050" dirty="0"/>
                  <a:t>, </a:t>
                </a:r>
                <a:r>
                  <a:rPr lang="nl-BE" sz="1050" dirty="0" err="1"/>
                  <a:t>Flymaster</a:t>
                </a:r>
                <a:endParaRPr sz="1050" dirty="0"/>
              </a:p>
              <a:p>
                <a:pPr marL="114300" indent="-114300" defTabSz="543818">
                  <a:lnSpc>
                    <a:spcPts val="2000"/>
                  </a:lnSpc>
                  <a:spcBef>
                    <a:spcPts val="600"/>
                  </a:spcBef>
                  <a:buSzPct val="100000"/>
                  <a:buChar char="•"/>
                  <a:defRPr sz="2100">
                    <a:solidFill>
                      <a:srgbClr val="666666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pPr>
                <a:r>
                  <a:rPr sz="1050" dirty="0"/>
                  <a:t>Drones: </a:t>
                </a:r>
                <a:r>
                  <a:rPr sz="1050" dirty="0" err="1"/>
                  <a:t>Aviant</a:t>
                </a:r>
                <a:r>
                  <a:rPr sz="1050" dirty="0"/>
                  <a:t>, </a:t>
                </a:r>
                <a:r>
                  <a:rPr sz="1050" dirty="0" err="1"/>
                  <a:t>SkeyDrone</a:t>
                </a:r>
                <a:r>
                  <a:rPr sz="1050" dirty="0"/>
                  <a:t>, </a:t>
                </a:r>
                <a:r>
                  <a:rPr sz="1050" dirty="0" err="1"/>
                  <a:t>Helicus</a:t>
                </a:r>
                <a:endParaRPr sz="1050" dirty="0"/>
              </a:p>
              <a:p>
                <a:pPr marL="114300" indent="-114300" defTabSz="543818">
                  <a:lnSpc>
                    <a:spcPts val="2000"/>
                  </a:lnSpc>
                  <a:spcBef>
                    <a:spcPts val="600"/>
                  </a:spcBef>
                  <a:buSzPct val="100000"/>
                  <a:buChar char="•"/>
                  <a:defRPr sz="2100">
                    <a:solidFill>
                      <a:srgbClr val="666666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pPr>
                <a:r>
                  <a:rPr sz="1050" dirty="0"/>
                  <a:t>Navigation Software: </a:t>
                </a:r>
                <a:r>
                  <a:rPr sz="1050" dirty="0" err="1"/>
                  <a:t>EasyVFR</a:t>
                </a:r>
                <a:r>
                  <a:rPr lang="nl-BE" sz="1050" dirty="0"/>
                  <a:t> - AirNavPro</a:t>
                </a:r>
                <a:endParaRPr sz="1050" dirty="0"/>
              </a:p>
              <a:p>
                <a:pPr marL="114300" indent="-114300" defTabSz="543818">
                  <a:lnSpc>
                    <a:spcPts val="2000"/>
                  </a:lnSpc>
                  <a:spcBef>
                    <a:spcPts val="600"/>
                  </a:spcBef>
                  <a:buSzPct val="100000"/>
                  <a:buChar char="•"/>
                  <a:defRPr sz="2100">
                    <a:solidFill>
                      <a:srgbClr val="666666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pPr>
                <a:r>
                  <a:rPr sz="1050" dirty="0" err="1"/>
                  <a:t>eConspicious</a:t>
                </a:r>
                <a:r>
                  <a:rPr sz="1050" dirty="0"/>
                  <a:t> hardware: </a:t>
                </a:r>
                <a:r>
                  <a:rPr sz="1050" dirty="0" err="1"/>
                  <a:t>SkyEcho</a:t>
                </a:r>
                <a:r>
                  <a:rPr sz="1050" dirty="0"/>
                  <a:t>, </a:t>
                </a:r>
                <a:r>
                  <a:rPr sz="1050" dirty="0" err="1"/>
                  <a:t>PilotAware</a:t>
                </a:r>
                <a:r>
                  <a:rPr sz="1050" dirty="0"/>
                  <a:t>, </a:t>
                </a:r>
                <a:r>
                  <a:rPr sz="1050" dirty="0" err="1"/>
                  <a:t>PowerFLARM</a:t>
                </a:r>
                <a:r>
                  <a:rPr sz="1050" dirty="0"/>
                  <a:t>, </a:t>
                </a:r>
                <a:r>
                  <a:rPr sz="1050" dirty="0" err="1"/>
                  <a:t>Stratux</a:t>
                </a:r>
                <a:endParaRPr sz="1050" dirty="0"/>
              </a:p>
            </p:txBody>
          </p:sp>
        </p:grpSp>
        <p:grpSp>
          <p:nvGrpSpPr>
            <p:cNvPr id="437" name="Groepeer"/>
            <p:cNvGrpSpPr/>
            <p:nvPr/>
          </p:nvGrpSpPr>
          <p:grpSpPr>
            <a:xfrm>
              <a:off x="0" y="1844966"/>
              <a:ext cx="1254446" cy="3752316"/>
              <a:chOff x="0" y="0"/>
              <a:chExt cx="1254445" cy="3752314"/>
            </a:xfrm>
          </p:grpSpPr>
          <p:pic>
            <p:nvPicPr>
              <p:cNvPr id="433" name="uav-blue.png" descr="uav-blue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" y="832701"/>
                <a:ext cx="1254369" cy="12543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4" name="para_motor-blue.png" descr="para_motor-blue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" y="0"/>
                <a:ext cx="1254369" cy="125436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5" name="aircraft-blue.png" descr="aircraft-blue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" y="1665325"/>
                <a:ext cx="1254369" cy="12543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6" name="glider-blue.png" descr="glider-blue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" y="2497948"/>
                <a:ext cx="1254369" cy="12543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439" name="Dianummer"/>
          <p:cNvSpPr txBox="1">
            <a:spLocks noGrp="1"/>
          </p:cNvSpPr>
          <p:nvPr>
            <p:ph type="sldNum" sz="quarter" idx="4294967295"/>
          </p:nvPr>
        </p:nvSpPr>
        <p:spPr>
          <a:xfrm>
            <a:off x="11603152" y="304800"/>
            <a:ext cx="202312" cy="37719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r">
              <a:lnSpc>
                <a:spcPct val="80000"/>
              </a:lnSpc>
              <a:defRPr sz="1800">
                <a:solidFill>
                  <a:srgbClr val="A6AAA9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1pPr>
          </a:lstStyle>
          <a:p>
            <a:fld id="{86CB4B4D-7CA3-9044-876B-883B54F8677D}" type="slidenum"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201822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9" grpId="0" animBg="1" advAuto="0"/>
      <p:bldP spid="438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A55CEA-4743-A65A-D55C-FFB9B91556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399" y="773927"/>
            <a:ext cx="10363200" cy="677108"/>
          </a:xfrm>
        </p:spPr>
        <p:txBody>
          <a:bodyPr/>
          <a:lstStyle/>
          <a:p>
            <a:pPr algn="ctr"/>
            <a:r>
              <a:rPr lang="nl-BE" dirty="0"/>
              <a:t>Making Airtraffic visible to pilots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5C3CFB4-300C-0A56-F8D3-E31F4C4DAE71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828799" y="3810000"/>
            <a:ext cx="8534400" cy="861774"/>
          </a:xfrm>
        </p:spPr>
        <p:txBody>
          <a:bodyPr/>
          <a:lstStyle/>
          <a:p>
            <a:pPr marL="0" algn="ctr" rtl="0"/>
            <a:r>
              <a:rPr lang="nl-BE" dirty="0"/>
              <a:t>Installing 21 ground stations in Belgium</a:t>
            </a:r>
            <a:br>
              <a:rPr lang="nl-BE" dirty="0"/>
            </a:br>
            <a:r>
              <a:rPr lang="nl-BE" dirty="0"/>
              <a:t>to cover whole Belgian Aispace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B4BA98E-9573-2A2C-CDA8-E02EB55ED8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481" y="2895600"/>
            <a:ext cx="2524505" cy="56901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9755EF3-05B9-E961-79D5-CF3B0833F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9" y="2895600"/>
            <a:ext cx="2537238" cy="56901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BFAA462-CF10-2444-DD2C-2968F3C774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306" y="1639331"/>
            <a:ext cx="2245359" cy="110856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8800B2D-4722-4FAF-87B8-DAD8AC23D7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1931321"/>
            <a:ext cx="3873664" cy="73342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B727B6C-D16D-4D45-E690-8ABFA50AAC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5354955"/>
            <a:ext cx="1262380" cy="125539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0BCC8D2-831A-3850-171A-8554DB557D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154" y="5811520"/>
            <a:ext cx="2345690" cy="79883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413B70C-E687-ED2F-2CA7-533469B1E6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818" y="5252085"/>
            <a:ext cx="1358265" cy="1358265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1830152E-D87B-144C-0925-224368FA8EAB}"/>
              </a:ext>
            </a:extLst>
          </p:cNvPr>
          <p:cNvSpPr txBox="1"/>
          <p:nvPr/>
        </p:nvSpPr>
        <p:spPr>
          <a:xfrm>
            <a:off x="4267200" y="5334000"/>
            <a:ext cx="4357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In </a:t>
            </a:r>
            <a:r>
              <a:rPr lang="nl-BE" dirty="0">
                <a:latin typeface="Poppins Light" pitchFamily="2" charset="77"/>
                <a:cs typeface="Poppins Light" pitchFamily="2" charset="77"/>
              </a:rPr>
              <a:t>cooperation</a:t>
            </a:r>
            <a:r>
              <a:rPr lang="nl-BE" dirty="0"/>
              <a:t> with</a:t>
            </a:r>
          </a:p>
        </p:txBody>
      </p:sp>
    </p:spTree>
    <p:extLst>
      <p:ext uri="{BB962C8B-B14F-4D97-AF65-F5344CB8AC3E}">
        <p14:creationId xmlns:p14="http://schemas.microsoft.com/office/powerpoint/2010/main" val="1669771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6EEF0-57CB-93F2-092D-5DAAD91F1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A52F292-81B0-C8E3-7B08-929202FBC1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6939" y="623392"/>
            <a:ext cx="962025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nl-BE" spc="95" dirty="0"/>
              <a:t>Teaser : Limits of ‘See and Avoid’</a:t>
            </a:r>
            <a:endParaRPr spc="95"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5724EBE-F027-1445-00D0-0A6DA8DB0DC5}"/>
              </a:ext>
            </a:extLst>
          </p:cNvPr>
          <p:cNvSpPr txBox="1"/>
          <p:nvPr/>
        </p:nvSpPr>
        <p:spPr>
          <a:xfrm>
            <a:off x="916939" y="1758354"/>
            <a:ext cx="9141461" cy="5014833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4"/>
              </a:spcBef>
              <a:tabLst>
                <a:tab pos="240665" algn="l"/>
              </a:tabLst>
            </a:pPr>
            <a:r>
              <a:rPr lang="nl-BE" sz="1800" dirty="0">
                <a:effectLst/>
                <a:latin typeface="Poppins Light" panose="00000400000000000000" pitchFamily="2" charset="0"/>
                <a:ea typeface="Arial" panose="020B0604020202020204" pitchFamily="34" charset="0"/>
                <a:cs typeface="Poppins Light" panose="00000400000000000000" pitchFamily="2" charset="0"/>
              </a:rPr>
              <a:t>Questions ….</a:t>
            </a:r>
            <a:endParaRPr lang="nl-BE" dirty="0">
              <a:latin typeface="Poppins Light" panose="00000400000000000000" pitchFamily="2" charset="0"/>
              <a:ea typeface="Arial" panose="020B0604020202020204" pitchFamily="34" charset="0"/>
              <a:cs typeface="Poppins Light" panose="00000400000000000000" pitchFamily="2" charset="0"/>
            </a:endParaRPr>
          </a:p>
          <a:p>
            <a:pPr marL="449263" indent="-219075">
              <a:lnSpc>
                <a:spcPct val="100000"/>
              </a:lnSpc>
              <a:spcBef>
                <a:spcPts val="384"/>
              </a:spcBef>
              <a:buChar char="•"/>
              <a:tabLst>
                <a:tab pos="239713" algn="l"/>
              </a:tabLst>
            </a:pPr>
            <a:r>
              <a:rPr lang="nl-BE" sz="1800" dirty="0">
                <a:effectLst/>
                <a:latin typeface="Poppins Light" panose="00000400000000000000" pitchFamily="2" charset="0"/>
                <a:ea typeface="Arial" panose="020B0604020202020204" pitchFamily="34" charset="0"/>
                <a:cs typeface="Poppins Light" panose="00000400000000000000" pitchFamily="2" charset="0"/>
              </a:rPr>
              <a:t>Who has encountered a ‘near miss’?</a:t>
            </a:r>
          </a:p>
          <a:p>
            <a:pPr marL="449263" indent="-219075">
              <a:lnSpc>
                <a:spcPct val="100000"/>
              </a:lnSpc>
              <a:spcBef>
                <a:spcPts val="384"/>
              </a:spcBef>
              <a:buChar char="•"/>
              <a:tabLst>
                <a:tab pos="239713" algn="l"/>
              </a:tabLst>
            </a:pPr>
            <a:r>
              <a:rPr lang="nl-BE" dirty="0" err="1">
                <a:latin typeface="Poppins Light" panose="00000400000000000000" pitchFamily="2" charset="0"/>
                <a:ea typeface="Arial" panose="020B0604020202020204" pitchFamily="34" charset="0"/>
                <a:cs typeface="Poppins Light" panose="00000400000000000000" pitchFamily="2" charset="0"/>
              </a:rPr>
              <a:t>Who</a:t>
            </a:r>
            <a:r>
              <a:rPr lang="nl-BE" dirty="0">
                <a:latin typeface="Poppins Light" panose="00000400000000000000" pitchFamily="2" charset="0"/>
                <a:ea typeface="Arial" panose="020B0604020202020204" pitchFamily="34" charset="0"/>
                <a:cs typeface="Poppins Light" panose="00000400000000000000" pitchFamily="2" charset="0"/>
              </a:rPr>
              <a:t> has </a:t>
            </a:r>
            <a:r>
              <a:rPr lang="nl-BE" dirty="0" err="1">
                <a:latin typeface="Poppins Light" panose="00000400000000000000" pitchFamily="2" charset="0"/>
                <a:ea typeface="Arial" panose="020B0604020202020204" pitchFamily="34" charset="0"/>
                <a:cs typeface="Poppins Light" panose="00000400000000000000" pitchFamily="2" charset="0"/>
              </a:rPr>
              <a:t>reported</a:t>
            </a:r>
            <a:r>
              <a:rPr lang="nl-BE" dirty="0">
                <a:latin typeface="Poppins Light" panose="00000400000000000000" pitchFamily="2" charset="0"/>
                <a:ea typeface="Arial" panose="020B0604020202020204" pitchFamily="34" charset="0"/>
                <a:cs typeface="Poppins Light" panose="00000400000000000000" pitchFamily="2" charset="0"/>
              </a:rPr>
              <a:t> </a:t>
            </a:r>
            <a:r>
              <a:rPr lang="nl-BE" dirty="0" err="1">
                <a:latin typeface="Poppins Light" panose="00000400000000000000" pitchFamily="2" charset="0"/>
                <a:ea typeface="Arial" panose="020B0604020202020204" pitchFamily="34" charset="0"/>
                <a:cs typeface="Poppins Light" panose="00000400000000000000" pitchFamily="2" charset="0"/>
              </a:rPr>
              <a:t>this</a:t>
            </a:r>
            <a:r>
              <a:rPr lang="nl-BE" dirty="0">
                <a:latin typeface="Poppins Light" panose="00000400000000000000" pitchFamily="2" charset="0"/>
                <a:ea typeface="Arial" panose="020B0604020202020204" pitchFamily="34" charset="0"/>
                <a:cs typeface="Poppins Light" panose="00000400000000000000" pitchFamily="2" charset="0"/>
              </a:rPr>
              <a:t> incident?</a:t>
            </a:r>
          </a:p>
          <a:p>
            <a:pPr marL="449263" indent="-219075">
              <a:lnSpc>
                <a:spcPct val="100000"/>
              </a:lnSpc>
              <a:spcBef>
                <a:spcPts val="384"/>
              </a:spcBef>
              <a:buChar char="•"/>
              <a:tabLst>
                <a:tab pos="239713" algn="l"/>
              </a:tabLst>
            </a:pPr>
            <a:r>
              <a:rPr lang="nl-BE" dirty="0" err="1">
                <a:latin typeface="Poppins Light" panose="00000400000000000000" pitchFamily="2" charset="0"/>
                <a:ea typeface="Arial" panose="020B0604020202020204" pitchFamily="34" charset="0"/>
                <a:cs typeface="Poppins Light" panose="00000400000000000000" pitchFamily="2" charset="0"/>
              </a:rPr>
              <a:t>Who</a:t>
            </a:r>
            <a:r>
              <a:rPr lang="nl-BE" dirty="0">
                <a:latin typeface="Poppins Light" panose="00000400000000000000" pitchFamily="2" charset="0"/>
                <a:ea typeface="Arial" panose="020B0604020202020204" pitchFamily="34" charset="0"/>
                <a:cs typeface="Poppins Light" panose="00000400000000000000" pitchFamily="2" charset="0"/>
              </a:rPr>
              <a:t> has been surprised by another aircraft close in the air? </a:t>
            </a:r>
          </a:p>
          <a:p>
            <a:pPr marL="449263" indent="-219075">
              <a:lnSpc>
                <a:spcPct val="100000"/>
              </a:lnSpc>
              <a:spcBef>
                <a:spcPts val="384"/>
              </a:spcBef>
              <a:buChar char="•"/>
              <a:tabLst>
                <a:tab pos="239713" algn="l"/>
              </a:tabLst>
            </a:pPr>
            <a:r>
              <a:rPr lang="nl-BE" dirty="0" err="1">
                <a:latin typeface="Poppins Light" panose="00000400000000000000" pitchFamily="2" charset="0"/>
                <a:ea typeface="Arial" panose="020B0604020202020204" pitchFamily="34" charset="0"/>
                <a:cs typeface="Poppins Light" panose="00000400000000000000" pitchFamily="2" charset="0"/>
              </a:rPr>
              <a:t>Who</a:t>
            </a:r>
            <a:r>
              <a:rPr lang="nl-BE" dirty="0">
                <a:latin typeface="Poppins Light" panose="00000400000000000000" pitchFamily="2" charset="0"/>
                <a:ea typeface="Arial" panose="020B0604020202020204" pitchFamily="34" charset="0"/>
                <a:cs typeface="Poppins Light" panose="00000400000000000000" pitchFamily="2" charset="0"/>
              </a:rPr>
              <a:t> has Radio on board?</a:t>
            </a:r>
          </a:p>
          <a:p>
            <a:pPr marL="449263" indent="-219075">
              <a:lnSpc>
                <a:spcPct val="100000"/>
              </a:lnSpc>
              <a:spcBef>
                <a:spcPts val="384"/>
              </a:spcBef>
              <a:buChar char="•"/>
              <a:tabLst>
                <a:tab pos="239713" algn="l"/>
              </a:tabLst>
            </a:pPr>
            <a:r>
              <a:rPr lang="nl-BE" dirty="0">
                <a:latin typeface="Poppins Light" panose="00000400000000000000" pitchFamily="2" charset="0"/>
                <a:ea typeface="Arial" panose="020B0604020202020204" pitchFamily="34" charset="0"/>
                <a:cs typeface="Poppins Light" panose="00000400000000000000" pitchFamily="2" charset="0"/>
              </a:rPr>
              <a:t>Who has transponder on board?  ADS-B? </a:t>
            </a:r>
          </a:p>
          <a:p>
            <a:pPr marL="449263" indent="-219075">
              <a:spcBef>
                <a:spcPts val="384"/>
              </a:spcBef>
              <a:buFontTx/>
              <a:buChar char="•"/>
              <a:tabLst>
                <a:tab pos="239713" algn="l"/>
              </a:tabLst>
            </a:pPr>
            <a:r>
              <a:rPr lang="nl-BE" dirty="0">
                <a:latin typeface="Poppins Light" panose="00000400000000000000" pitchFamily="2" charset="0"/>
                <a:ea typeface="Arial" panose="020B0604020202020204" pitchFamily="34" charset="0"/>
                <a:cs typeface="Poppins Light" panose="00000400000000000000" pitchFamily="2" charset="0"/>
              </a:rPr>
              <a:t>What does FIS Brussels Info ‘SEE’? </a:t>
            </a:r>
            <a:br>
              <a:rPr lang="nl-BE" dirty="0">
                <a:latin typeface="Poppins Light" panose="00000400000000000000" pitchFamily="2" charset="0"/>
                <a:ea typeface="Arial" panose="020B0604020202020204" pitchFamily="34" charset="0"/>
                <a:cs typeface="Poppins Light" panose="00000400000000000000" pitchFamily="2" charset="0"/>
              </a:rPr>
            </a:br>
            <a:r>
              <a:rPr lang="nl-BE" dirty="0">
                <a:latin typeface="Poppins Light" panose="00000400000000000000" pitchFamily="2" charset="0"/>
                <a:ea typeface="Arial" panose="020B0604020202020204" pitchFamily="34" charset="0"/>
                <a:cs typeface="Poppins Light" panose="00000400000000000000" pitchFamily="2" charset="0"/>
              </a:rPr>
              <a:t>Did FIS Brussels inform you about conflicting traffic?</a:t>
            </a:r>
          </a:p>
          <a:p>
            <a:pPr marL="449263" indent="-219075">
              <a:lnSpc>
                <a:spcPct val="100000"/>
              </a:lnSpc>
              <a:spcBef>
                <a:spcPts val="384"/>
              </a:spcBef>
              <a:buChar char="•"/>
              <a:tabLst>
                <a:tab pos="239713" algn="l"/>
              </a:tabLst>
            </a:pPr>
            <a:r>
              <a:rPr lang="nl-BE" dirty="0">
                <a:latin typeface="Poppins Light" panose="00000400000000000000" pitchFamily="2" charset="0"/>
                <a:ea typeface="Arial" panose="020B0604020202020204" pitchFamily="34" charset="0"/>
                <a:cs typeface="Poppins Light" panose="00000400000000000000" pitchFamily="2" charset="0"/>
              </a:rPr>
              <a:t>Who has a ‘system’ on board to help you better ‘See and Avoid’?</a:t>
            </a:r>
          </a:p>
          <a:p>
            <a:pPr marL="12700">
              <a:lnSpc>
                <a:spcPct val="100000"/>
              </a:lnSpc>
              <a:spcBef>
                <a:spcPts val="384"/>
              </a:spcBef>
              <a:tabLst>
                <a:tab pos="240665" algn="l"/>
              </a:tabLst>
            </a:pPr>
            <a:endParaRPr lang="nl-BE" dirty="0">
              <a:latin typeface="Poppins Light" panose="00000400000000000000" pitchFamily="2" charset="0"/>
              <a:ea typeface="Arial" panose="020B0604020202020204" pitchFamily="34" charset="0"/>
              <a:cs typeface="Poppins Light" panose="00000400000000000000" pitchFamily="2" charset="0"/>
            </a:endParaRPr>
          </a:p>
          <a:p>
            <a:pPr marL="12700">
              <a:spcBef>
                <a:spcPts val="384"/>
              </a:spcBef>
              <a:tabLst>
                <a:tab pos="240665" algn="l"/>
              </a:tabLst>
            </a:pPr>
            <a:r>
              <a:rPr lang="nl-BE" dirty="0">
                <a:highlight>
                  <a:srgbClr val="FFFF00"/>
                </a:highlight>
                <a:latin typeface="Poppins Light" panose="00000400000000000000" pitchFamily="2" charset="0"/>
                <a:ea typeface="Arial" panose="020B0604020202020204" pitchFamily="34" charset="0"/>
                <a:cs typeface="Poppins Light" panose="00000400000000000000" pitchFamily="2" charset="0"/>
              </a:rPr>
              <a:t>We ‘SEE’ little traffic… </a:t>
            </a:r>
          </a:p>
          <a:p>
            <a:pPr marL="12700">
              <a:spcBef>
                <a:spcPts val="384"/>
              </a:spcBef>
              <a:tabLst>
                <a:tab pos="240665" algn="l"/>
              </a:tabLst>
            </a:pPr>
            <a:r>
              <a:rPr lang="nl-BE" dirty="0">
                <a:highlight>
                  <a:srgbClr val="FFFF00"/>
                </a:highlight>
                <a:latin typeface="Poppins Light" panose="00000400000000000000" pitchFamily="2" charset="0"/>
                <a:ea typeface="Arial" panose="020B0604020202020204" pitchFamily="34" charset="0"/>
                <a:cs typeface="Poppins Light" panose="00000400000000000000" pitchFamily="2" charset="0"/>
              </a:rPr>
              <a:t>If we do not make us ‘visible’, other pilots do not ‘SEE’ us…</a:t>
            </a:r>
            <a:br>
              <a:rPr lang="nl-BE" dirty="0">
                <a:highlight>
                  <a:srgbClr val="FFFF00"/>
                </a:highlight>
                <a:latin typeface="Poppins Light" panose="00000400000000000000" pitchFamily="2" charset="0"/>
                <a:ea typeface="Arial" panose="020B0604020202020204" pitchFamily="34" charset="0"/>
                <a:cs typeface="Poppins Light" panose="00000400000000000000" pitchFamily="2" charset="0"/>
              </a:rPr>
            </a:br>
            <a:br>
              <a:rPr lang="nl-BE" dirty="0">
                <a:latin typeface="Poppins Light" panose="00000400000000000000" pitchFamily="2" charset="0"/>
                <a:ea typeface="Arial" panose="020B0604020202020204" pitchFamily="34" charset="0"/>
                <a:cs typeface="Poppins Light" panose="00000400000000000000" pitchFamily="2" charset="0"/>
              </a:rPr>
            </a:br>
            <a:r>
              <a:rPr lang="nl-BE" b="1" dirty="0">
                <a:solidFill>
                  <a:schemeClr val="accent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Limitations of  “See and Avoid” in VFR :   HELP TECHNOLOGY PLEASE !</a:t>
            </a:r>
            <a:br>
              <a:rPr lang="nl-BE" sz="2000" dirty="0">
                <a:effectLst/>
                <a:latin typeface="Poppins Light" panose="00000400000000000000" pitchFamily="2" charset="0"/>
                <a:ea typeface="Arial" panose="020B0604020202020204" pitchFamily="34" charset="0"/>
                <a:cs typeface="Poppins Light" panose="00000400000000000000" pitchFamily="2" charset="0"/>
              </a:rPr>
            </a:br>
            <a:r>
              <a:rPr lang="nl-BE" sz="1400" u="sng" dirty="0">
                <a:solidFill>
                  <a:srgbClr val="4472C4"/>
                </a:solidFill>
                <a:effectLst/>
                <a:latin typeface="Poppins Light" panose="00000400000000000000" pitchFamily="2" charset="0"/>
                <a:ea typeface="Arial" panose="020B0604020202020204" pitchFamily="34" charset="0"/>
                <a:cs typeface="Poppins Light" panose="00000400000000000000" pitchFamily="2" charset="0"/>
              </a:rPr>
              <a:t>https://www.safesky.app/en/post/what-the-eye-doesn-t-see-the-heart-doesn-t-grieve-over</a:t>
            </a:r>
            <a:endParaRPr lang="nl-BE" sz="1400" dirty="0">
              <a:latin typeface="Poppins Light" panose="00000400000000000000" pitchFamily="2" charset="0"/>
              <a:ea typeface="Arial" panose="020B0604020202020204" pitchFamily="34" charset="0"/>
              <a:cs typeface="Poppins Light" panose="00000400000000000000" pitchFamily="2" charset="0"/>
            </a:endParaRPr>
          </a:p>
          <a:p>
            <a:pPr marL="240665" indent="-227965">
              <a:lnSpc>
                <a:spcPct val="100000"/>
              </a:lnSpc>
              <a:spcBef>
                <a:spcPts val="384"/>
              </a:spcBef>
              <a:buChar char="•"/>
              <a:tabLst>
                <a:tab pos="240665" algn="l"/>
              </a:tabLst>
            </a:pPr>
            <a:endParaRPr lang="nl-BE" dirty="0">
              <a:latin typeface="Poppins" pitchFamily="2" charset="77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821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23392"/>
            <a:ext cx="962025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nl-BE" spc="95" dirty="0"/>
              <a:t>Motivation </a:t>
            </a:r>
            <a:endParaRPr spc="95" dirty="0"/>
          </a:p>
        </p:txBody>
      </p:sp>
      <p:sp>
        <p:nvSpPr>
          <p:cNvPr id="3" name="object 3"/>
          <p:cNvSpPr txBox="1"/>
          <p:nvPr/>
        </p:nvSpPr>
        <p:spPr>
          <a:xfrm>
            <a:off x="934524" y="1701958"/>
            <a:ext cx="7795259" cy="3978652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457200" indent="-457200">
              <a:buAutoNum type="arabicPeriod"/>
            </a:pPr>
            <a:r>
              <a:rPr lang="nl-BE" sz="1800" b="1" dirty="0">
                <a:solidFill>
                  <a:srgbClr val="5C739C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For SAFETY  - Be </a:t>
            </a:r>
            <a:r>
              <a:rPr lang="nl-BE" sz="1800" b="1" dirty="0" err="1">
                <a:solidFill>
                  <a:srgbClr val="5C739C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responsible</a:t>
            </a:r>
            <a:br>
              <a:rPr lang="nl-BE" sz="1800" b="1" dirty="0">
                <a:solidFill>
                  <a:srgbClr val="5C739C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en-US" sz="1800" b="1" dirty="0">
                <a:solidFill>
                  <a:srgbClr val="5C739C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Reduce the risk of collision in flight: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Below 5000 feet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In the vicinity of aerodromes/airfields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On </a:t>
            </a:r>
            <a:r>
              <a:rPr lang="en-US" dirty="0" err="1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touristical</a:t>
            </a:r>
            <a:r>
              <a:rPr lang="en-US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spots or coastal places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High-density non-controlled airspaces</a:t>
            </a:r>
          </a:p>
          <a:p>
            <a:endParaRPr lang="nl-BE" sz="1800" b="1" dirty="0">
              <a:solidFill>
                <a:srgbClr val="5C739C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r>
              <a:rPr lang="nl-BE" sz="1800" b="1" dirty="0">
                <a:solidFill>
                  <a:srgbClr val="5C739C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2.     For </a:t>
            </a:r>
            <a:r>
              <a:rPr lang="nl-BE" sz="1800" b="1" dirty="0" err="1">
                <a:solidFill>
                  <a:srgbClr val="5C739C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the</a:t>
            </a:r>
            <a:r>
              <a:rPr lang="nl-BE" sz="1800" b="1" dirty="0">
                <a:solidFill>
                  <a:srgbClr val="5C739C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new </a:t>
            </a:r>
            <a:r>
              <a:rPr lang="nl-BE" sz="1800" b="1" dirty="0" err="1">
                <a:solidFill>
                  <a:srgbClr val="5C739C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challenge</a:t>
            </a:r>
            <a:r>
              <a:rPr lang="nl-BE" sz="1800" b="1" dirty="0">
                <a:solidFill>
                  <a:srgbClr val="5C739C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: DRONES</a:t>
            </a:r>
          </a:p>
          <a:p>
            <a:pPr marL="495300" indent="-484188">
              <a:buFont typeface="Arial" panose="020B0604020202020204" pitchFamily="34" charset="0"/>
              <a:buChar char="•"/>
            </a:pPr>
            <a:r>
              <a:rPr lang="nl-BE" sz="18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Let’s</a:t>
            </a:r>
            <a:r>
              <a:rPr lang="nl-BE" sz="1800" dirty="0">
                <a:latin typeface="Poppins Light" panose="00000400000000000000" pitchFamily="2" charset="0"/>
                <a:cs typeface="Poppins Light" panose="00000400000000000000" pitchFamily="2" charset="0"/>
              </a:rPr>
              <a:t> share </a:t>
            </a:r>
            <a:r>
              <a:rPr lang="nl-BE" sz="18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the</a:t>
            </a:r>
            <a:r>
              <a:rPr lang="nl-BE" sz="1800" dirty="0">
                <a:latin typeface="Poppins Light" panose="00000400000000000000" pitchFamily="2" charset="0"/>
                <a:cs typeface="Poppins Light" panose="00000400000000000000" pitchFamily="2" charset="0"/>
              </a:rPr>
              <a:t> airspace</a:t>
            </a:r>
          </a:p>
          <a:p>
            <a:pPr marL="495300" indent="-484188">
              <a:buFont typeface="Arial" panose="020B0604020202020204" pitchFamily="34" charset="0"/>
              <a:buChar char="•"/>
            </a:pPr>
            <a:r>
              <a:rPr lang="nl-BE" sz="18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By</a:t>
            </a:r>
            <a:r>
              <a:rPr lang="nl-BE" sz="180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nl-BE" sz="18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being</a:t>
            </a:r>
            <a:r>
              <a:rPr lang="nl-BE" sz="1800" dirty="0">
                <a:latin typeface="Poppins Light" panose="00000400000000000000" pitchFamily="2" charset="0"/>
                <a:cs typeface="Poppins Light" panose="00000400000000000000" pitchFamily="2" charset="0"/>
              </a:rPr>
              <a:t> VISIBLE </a:t>
            </a:r>
            <a:r>
              <a:rPr lang="nl-BE" sz="18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to</a:t>
            </a:r>
            <a:r>
              <a:rPr lang="nl-BE" sz="180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nl-BE" sz="18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each</a:t>
            </a:r>
            <a:r>
              <a:rPr lang="nl-BE" sz="180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nl-BE" sz="18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other</a:t>
            </a:r>
            <a:endParaRPr lang="nl-BE" sz="18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495300" indent="-484188">
              <a:buFont typeface="Arial" panose="020B0604020202020204" pitchFamily="34" charset="0"/>
              <a:buChar char="•"/>
            </a:pPr>
            <a:r>
              <a:rPr lang="nl-BE" sz="18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By</a:t>
            </a:r>
            <a:r>
              <a:rPr lang="nl-BE" sz="180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nl-BE" sz="18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avoiding</a:t>
            </a:r>
            <a:r>
              <a:rPr lang="nl-BE" sz="180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nl-BE" sz="18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each</a:t>
            </a:r>
            <a:r>
              <a:rPr lang="nl-BE" sz="180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nl-BE" sz="18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other</a:t>
            </a:r>
            <a:r>
              <a:rPr lang="nl-BE" sz="1800" dirty="0">
                <a:latin typeface="Poppins Light" panose="00000400000000000000" pitchFamily="2" charset="0"/>
                <a:cs typeface="Poppins Light" panose="00000400000000000000" pitchFamily="2" charset="0"/>
              </a:rPr>
              <a:t> in </a:t>
            </a:r>
            <a:r>
              <a:rPr lang="nl-BE" sz="18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an</a:t>
            </a:r>
            <a:r>
              <a:rPr lang="nl-BE" sz="180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nl-BE" sz="18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efficient</a:t>
            </a:r>
            <a:r>
              <a:rPr lang="nl-BE" sz="1800" dirty="0">
                <a:latin typeface="Poppins Light" panose="00000400000000000000" pitchFamily="2" charset="0"/>
                <a:cs typeface="Poppins Light" panose="00000400000000000000" pitchFamily="2" charset="0"/>
              </a:rPr>
              <a:t> way</a:t>
            </a:r>
          </a:p>
          <a:p>
            <a:endParaRPr lang="nl-BE" sz="1800" dirty="0">
              <a:solidFill>
                <a:schemeClr val="tx2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r>
              <a:rPr lang="nl-BE" sz="1800" b="1" dirty="0">
                <a:solidFill>
                  <a:srgbClr val="5C739C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3.     LOOK OUT + </a:t>
            </a:r>
            <a:r>
              <a:rPr lang="nl-BE" sz="1800" b="1" dirty="0" err="1">
                <a:solidFill>
                  <a:srgbClr val="5C739C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use</a:t>
            </a:r>
            <a:r>
              <a:rPr lang="nl-BE" sz="1800" b="1" dirty="0">
                <a:solidFill>
                  <a:srgbClr val="5C739C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nl-BE" sz="1800" b="1" dirty="0" err="1">
                <a:solidFill>
                  <a:srgbClr val="5C739C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technology</a:t>
            </a:r>
            <a:r>
              <a:rPr lang="nl-BE" sz="1800" b="1" dirty="0">
                <a:solidFill>
                  <a:srgbClr val="5C739C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nl-BE" sz="1800" b="1" dirty="0" err="1">
                <a:solidFill>
                  <a:srgbClr val="5C739C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to</a:t>
            </a:r>
            <a:r>
              <a:rPr lang="nl-BE" sz="1800" b="1" dirty="0">
                <a:solidFill>
                  <a:srgbClr val="5C739C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assist </a:t>
            </a:r>
            <a:r>
              <a:rPr lang="nl-BE" sz="1800" b="1" dirty="0" err="1">
                <a:solidFill>
                  <a:srgbClr val="5C739C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you</a:t>
            </a:r>
            <a:endParaRPr lang="nl-BE" sz="1800" dirty="0">
              <a:solidFill>
                <a:schemeClr val="tx2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2700">
              <a:lnSpc>
                <a:spcPct val="100000"/>
              </a:lnSpc>
              <a:spcBef>
                <a:spcPts val="384"/>
              </a:spcBef>
              <a:tabLst>
                <a:tab pos="240665" algn="l"/>
              </a:tabLst>
            </a:pPr>
            <a:endParaRPr lang="nl-BE" sz="1800" dirty="0">
              <a:effectLst/>
              <a:latin typeface="Poppins Light" panose="00000400000000000000" pitchFamily="2" charset="0"/>
              <a:ea typeface="Arial" panose="020B0604020202020204" pitchFamily="34" charset="0"/>
              <a:cs typeface="Poppins Light" panose="00000400000000000000" pitchFamily="2" charset="0"/>
            </a:endParaRPr>
          </a:p>
        </p:txBody>
      </p:sp>
      <p:pic>
        <p:nvPicPr>
          <p:cNvPr id="4" name="DGAC-Voir-3-1055x800.jpg" descr="DGAC-Voir-3-1055x800.jpg">
            <a:extLst>
              <a:ext uri="{FF2B5EF4-FFF2-40B4-BE49-F238E27FC236}">
                <a16:creationId xmlns:a16="http://schemas.microsoft.com/office/drawing/2014/main" id="{03F05E87-9D0D-BF1B-0EB1-B9865D3E7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7956" y="1701957"/>
            <a:ext cx="5246845" cy="3978652"/>
          </a:xfrm>
          <a:prstGeom prst="rect">
            <a:avLst/>
          </a:prstGeom>
          <a:ln w="3175">
            <a:solidFill>
              <a:srgbClr val="F3F7F5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1274512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23392"/>
            <a:ext cx="962025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nl-BE" spc="150" dirty="0" err="1"/>
              <a:t>Ground</a:t>
            </a:r>
            <a:r>
              <a:rPr lang="nl-BE" spc="150" dirty="0"/>
              <a:t> Stations : WHY?</a:t>
            </a:r>
            <a:endParaRPr spc="185" dirty="0"/>
          </a:p>
        </p:txBody>
      </p:sp>
      <p:sp>
        <p:nvSpPr>
          <p:cNvPr id="3" name="object 3"/>
          <p:cNvSpPr txBox="1"/>
          <p:nvPr/>
        </p:nvSpPr>
        <p:spPr>
          <a:xfrm>
            <a:off x="916939" y="1766062"/>
            <a:ext cx="9794240" cy="439158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49263" indent="-438150">
              <a:buFont typeface="Arial" panose="020B0604020202020204" pitchFamily="34" charset="0"/>
              <a:buChar char="•"/>
            </a:pPr>
            <a:r>
              <a:rPr lang="nl-BE" sz="20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Existing</a:t>
            </a:r>
            <a:r>
              <a:rPr lang="nl-BE" sz="2000" dirty="0">
                <a:latin typeface="Poppins Light" panose="00000400000000000000" pitchFamily="2" charset="0"/>
                <a:cs typeface="Poppins Light" panose="00000400000000000000" pitchFamily="2" charset="0"/>
              </a:rPr>
              <a:t> commercial </a:t>
            </a:r>
            <a:r>
              <a:rPr lang="nl-BE" sz="20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networks</a:t>
            </a:r>
            <a:r>
              <a:rPr lang="nl-BE" sz="2000" dirty="0">
                <a:latin typeface="Poppins Light" panose="00000400000000000000" pitchFamily="2" charset="0"/>
                <a:cs typeface="Poppins Light" panose="00000400000000000000" pitchFamily="2" charset="0"/>
              </a:rPr>
              <a:t> (FR24,ADSBExchange) : </a:t>
            </a:r>
          </a:p>
          <a:p>
            <a:pPr marL="792163" lvl="1" indent="-342900">
              <a:buFont typeface="Arial" panose="020B0604020202020204" pitchFamily="34" charset="0"/>
              <a:buChar char="•"/>
            </a:pPr>
            <a:r>
              <a:rPr lang="nl-BE" sz="2000" dirty="0">
                <a:latin typeface="Poppins Light" panose="00000400000000000000" pitchFamily="2" charset="0"/>
                <a:cs typeface="Poppins Light" panose="00000400000000000000" pitchFamily="2" charset="0"/>
              </a:rPr>
              <a:t>	Expensive, not visible for pilots in the air</a:t>
            </a:r>
          </a:p>
          <a:p>
            <a:pPr marL="449263" indent="-438150">
              <a:buFont typeface="Arial" panose="020B0604020202020204" pitchFamily="34" charset="0"/>
              <a:buChar char="•"/>
            </a:pPr>
            <a:r>
              <a:rPr lang="nl-BE" sz="2000" dirty="0">
                <a:latin typeface="Poppins Light" panose="00000400000000000000" pitchFamily="2" charset="0"/>
                <a:cs typeface="Poppins Light" panose="00000400000000000000" pitchFamily="2" charset="0"/>
              </a:rPr>
              <a:t>Other networks: </a:t>
            </a:r>
          </a:p>
          <a:p>
            <a:pPr marL="900113" lvl="2" indent="-450850">
              <a:buFont typeface="Arial" panose="020B0604020202020204" pitchFamily="34" charset="0"/>
              <a:buChar char="•"/>
            </a:pPr>
            <a:r>
              <a:rPr lang="nl-BE" sz="2000" dirty="0">
                <a:latin typeface="Poppins Light" panose="00000400000000000000" pitchFamily="2" charset="0"/>
                <a:cs typeface="Poppins Light" panose="00000400000000000000" pitchFamily="2" charset="0"/>
              </a:rPr>
              <a:t>	not covering whole Belgium, only part of traffic, </a:t>
            </a:r>
          </a:p>
          <a:p>
            <a:pPr marL="449263" indent="-438150">
              <a:lnSpc>
                <a:spcPct val="100000"/>
              </a:lnSpc>
              <a:spcBef>
                <a:spcPts val="670"/>
              </a:spcBef>
              <a:buFont typeface="Arial" panose="020B0604020202020204" pitchFamily="34" charset="0"/>
              <a:buChar char="•"/>
            </a:pPr>
            <a:r>
              <a:rPr lang="en-US" sz="2000" spc="-160" dirty="0">
                <a:latin typeface="Poppins Light" panose="00000400000000000000" pitchFamily="2" charset="0"/>
                <a:cs typeface="Poppins Light" panose="00000400000000000000" pitchFamily="2" charset="0"/>
              </a:rPr>
              <a:t>Our </a:t>
            </a:r>
            <a:r>
              <a:rPr lang="en-US" sz="2000" spc="-16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Skeyes</a:t>
            </a:r>
            <a:r>
              <a:rPr lang="en-US" sz="2000" spc="-160" dirty="0">
                <a:latin typeface="Poppins Light" panose="00000400000000000000" pitchFamily="2" charset="0"/>
                <a:cs typeface="Poppins Light" panose="00000400000000000000" pitchFamily="2" charset="0"/>
              </a:rPr>
              <a:t> do not want/cannot make available their traffic data</a:t>
            </a:r>
            <a:endParaRPr lang="en-US" sz="20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449263" indent="-438150">
              <a:buFont typeface="Arial" panose="020B0604020202020204" pitchFamily="34" charset="0"/>
              <a:buChar char="•"/>
            </a:pPr>
            <a:endParaRPr lang="nl-BE" sz="20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449263" indent="-438150">
              <a:buFont typeface="Arial" panose="020B0604020202020204" pitchFamily="34" charset="0"/>
              <a:buChar char="•"/>
            </a:pPr>
            <a:r>
              <a:rPr lang="nl-BE" sz="2000" dirty="0">
                <a:latin typeface="Poppins Light" panose="00000400000000000000" pitchFamily="2" charset="0"/>
                <a:cs typeface="Poppins Light" panose="00000400000000000000" pitchFamily="2" charset="0"/>
              </a:rPr>
              <a:t>Own stations : </a:t>
            </a:r>
          </a:p>
          <a:p>
            <a:pPr marL="935038" lvl="4" indent="-439738">
              <a:buFont typeface="Arial" panose="020B0604020202020204" pitchFamily="34" charset="0"/>
              <a:buChar char="•"/>
            </a:pPr>
            <a:r>
              <a:rPr lang="nl-BE" sz="2000" dirty="0">
                <a:latin typeface="Poppins Light" panose="00000400000000000000" pitchFamily="2" charset="0"/>
                <a:cs typeface="Poppins Light" panose="00000400000000000000" pitchFamily="2" charset="0"/>
              </a:rPr>
              <a:t>collect all signals : ADS-B, Flarm, Fanet, Mod S… </a:t>
            </a:r>
          </a:p>
          <a:p>
            <a:pPr marL="935038" lvl="4" indent="-439738">
              <a:buFont typeface="Arial" panose="020B0604020202020204" pitchFamily="34" charset="0"/>
              <a:buChar char="•"/>
            </a:pPr>
            <a:r>
              <a:rPr lang="nl-BE" sz="2000" dirty="0">
                <a:latin typeface="Poppins Light" panose="00000400000000000000" pitchFamily="2" charset="0"/>
                <a:cs typeface="Poppins Light" panose="00000400000000000000" pitchFamily="2" charset="0"/>
              </a:rPr>
              <a:t>send all this traffic to cooperative network</a:t>
            </a:r>
            <a:br>
              <a:rPr lang="nl-BE" sz="2000" dirty="0">
                <a:latin typeface="Poppins Light" panose="00000400000000000000" pitchFamily="2" charset="0"/>
                <a:cs typeface="Poppins Light" panose="00000400000000000000" pitchFamily="2" charset="0"/>
              </a:rPr>
            </a:br>
            <a:endParaRPr sz="20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2700">
              <a:lnSpc>
                <a:spcPts val="3120"/>
              </a:lnSpc>
              <a:tabLst>
                <a:tab pos="240665" algn="l"/>
              </a:tabLst>
            </a:pPr>
            <a:r>
              <a:rPr lang="nl-BE" sz="2000" spc="-100" dirty="0">
                <a:latin typeface="Poppins Light" panose="00000400000000000000" pitchFamily="2" charset="0"/>
                <a:cs typeface="Poppins Light" panose="00000400000000000000" pitchFamily="2" charset="0"/>
              </a:rPr>
              <a:t>In line with EASA policies ‘ Conspicuity’</a:t>
            </a:r>
          </a:p>
          <a:p>
            <a:pPr marL="12700">
              <a:lnSpc>
                <a:spcPts val="1970"/>
              </a:lnSpc>
            </a:pPr>
            <a:r>
              <a:rPr lang="nl-BE" sz="2000" dirty="0">
                <a:latin typeface="Poppins Light" panose="00000400000000000000" pitchFamily="2" charset="0"/>
                <a:cs typeface="Poppins Light" panose="00000400000000000000" pitchFamily="2" charset="0"/>
              </a:rPr>
              <a:t>Making traffic visible in</a:t>
            </a:r>
            <a:r>
              <a:rPr sz="2000" spc="-7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000" spc="-265" dirty="0">
                <a:latin typeface="Poppins Light" panose="00000400000000000000" pitchFamily="2" charset="0"/>
                <a:cs typeface="Poppins Light" panose="00000400000000000000" pitchFamily="2" charset="0"/>
              </a:rPr>
              <a:t>S</a:t>
            </a:r>
            <a:r>
              <a:rPr lang="nl-BE" sz="2000" spc="-265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000" spc="-265" dirty="0">
                <a:latin typeface="Poppins Light" panose="00000400000000000000" pitchFamily="2" charset="0"/>
                <a:cs typeface="Poppins Light" panose="00000400000000000000" pitchFamily="2" charset="0"/>
              </a:rPr>
              <a:t>E</a:t>
            </a:r>
            <a:r>
              <a:rPr lang="nl-BE" sz="2000" spc="-265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000" spc="-265" dirty="0">
                <a:latin typeface="Poppins Light" panose="00000400000000000000" pitchFamily="2" charset="0"/>
                <a:cs typeface="Poppins Light" panose="00000400000000000000" pitchFamily="2" charset="0"/>
              </a:rPr>
              <a:t>R</a:t>
            </a:r>
            <a:r>
              <a:rPr lang="nl-BE" sz="2000" spc="-265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000" spc="-265" dirty="0">
                <a:latin typeface="Poppins Light" panose="00000400000000000000" pitchFamily="2" charset="0"/>
                <a:cs typeface="Poppins Light" panose="00000400000000000000" pitchFamily="2" charset="0"/>
              </a:rPr>
              <a:t>A</a:t>
            </a:r>
            <a:r>
              <a:rPr sz="2000" spc="5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sz="2000" spc="-10" dirty="0">
                <a:latin typeface="Poppins Light" panose="00000400000000000000" pitchFamily="2" charset="0"/>
                <a:cs typeface="Poppins Light" panose="00000400000000000000" pitchFamily="2" charset="0"/>
              </a:rPr>
              <a:t>6005,c</a:t>
            </a:r>
            <a:br>
              <a:rPr lang="nl-BE" sz="2400" spc="-10" dirty="0"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nl-BE" sz="1200" u="sng" spc="-10" dirty="0">
                <a:solidFill>
                  <a:srgbClr val="944F71"/>
                </a:solidFill>
                <a:uFill>
                  <a:solidFill>
                    <a:srgbClr val="944F71"/>
                  </a:solidFill>
                </a:uFill>
                <a:latin typeface="Poppins Light" panose="00000400000000000000" pitchFamily="2" charset="0"/>
                <a:cs typeface="Poppins Light" panose="00000400000000000000" pitchFamily="2" charset="0"/>
                <a:hlinkClick r:id="rId2"/>
              </a:rPr>
              <a:t>https://www.easa.europa.eu/community/system/files/2023-11/GA%20Community%20-</a:t>
            </a:r>
            <a:endParaRPr lang="nl-BE" sz="12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2700">
              <a:lnSpc>
                <a:spcPts val="2010"/>
              </a:lnSpc>
            </a:pPr>
            <a:r>
              <a:rPr lang="nl-BE" sz="1200" u="sng" spc="-10" dirty="0">
                <a:solidFill>
                  <a:srgbClr val="944F71"/>
                </a:solidFill>
                <a:uFill>
                  <a:solidFill>
                    <a:srgbClr val="944F71"/>
                  </a:solidFill>
                </a:uFill>
                <a:latin typeface="Poppins Light" panose="00000400000000000000" pitchFamily="2" charset="0"/>
                <a:cs typeface="Poppins Light" panose="00000400000000000000" pitchFamily="2" charset="0"/>
                <a:hlinkClick r:id="rId2"/>
              </a:rPr>
              <a:t>%20GA.COMM%20and%20GA.TeB%20meeting%2002-2023.pdf</a:t>
            </a:r>
            <a:endParaRPr lang="nl-BE" sz="12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A7F44CD-963B-A842-7866-27C2A8A6D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533" y="1981200"/>
            <a:ext cx="3649163" cy="299332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23392"/>
            <a:ext cx="962025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nl-BE" spc="95" dirty="0" err="1"/>
              <a:t>Objectives</a:t>
            </a:r>
            <a:r>
              <a:rPr lang="nl-BE" spc="95" dirty="0"/>
              <a:t> ?</a:t>
            </a:r>
            <a:endParaRPr spc="185" dirty="0"/>
          </a:p>
        </p:txBody>
      </p:sp>
      <p:sp>
        <p:nvSpPr>
          <p:cNvPr id="3" name="object 3"/>
          <p:cNvSpPr txBox="1"/>
          <p:nvPr/>
        </p:nvSpPr>
        <p:spPr>
          <a:xfrm>
            <a:off x="916938" y="1758354"/>
            <a:ext cx="7847801" cy="5030222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527050" indent="-514350">
              <a:lnSpc>
                <a:spcPct val="100000"/>
              </a:lnSpc>
              <a:spcBef>
                <a:spcPts val="384"/>
              </a:spcBef>
              <a:buAutoNum type="arabicPeriod"/>
              <a:tabLst>
                <a:tab pos="240665" algn="l"/>
              </a:tabLst>
            </a:pPr>
            <a:r>
              <a:rPr lang="nl-BE" sz="2800" spc="-20" dirty="0">
                <a:solidFill>
                  <a:srgbClr val="4472C4"/>
                </a:solidFill>
                <a:latin typeface="Poppins Light" pitchFamily="2" charset="77"/>
                <a:cs typeface="Poppins Light" pitchFamily="2" charset="77"/>
              </a:rPr>
              <a:t>Collect all signals via ground stations</a:t>
            </a:r>
            <a:br>
              <a:rPr lang="nl-BE" sz="2800" spc="-20" dirty="0">
                <a:latin typeface="Poppins Light" pitchFamily="2" charset="77"/>
                <a:cs typeface="Poppins Light" pitchFamily="2" charset="77"/>
              </a:rPr>
            </a:br>
            <a:endParaRPr lang="nl-BE" sz="2800" spc="-20" dirty="0">
              <a:latin typeface="Poppins Light" pitchFamily="2" charset="77"/>
              <a:cs typeface="Poppins Light" pitchFamily="2" charset="77"/>
            </a:endParaRPr>
          </a:p>
          <a:p>
            <a:pPr marL="12700">
              <a:lnSpc>
                <a:spcPct val="100000"/>
              </a:lnSpc>
              <a:spcBef>
                <a:spcPts val="384"/>
              </a:spcBef>
              <a:tabLst>
                <a:tab pos="240665" algn="l"/>
              </a:tabLst>
            </a:pPr>
            <a:r>
              <a:rPr lang="nl-BE" sz="2800" spc="-20" dirty="0">
                <a:solidFill>
                  <a:srgbClr val="4472C4"/>
                </a:solidFill>
                <a:latin typeface="Poppins Light" pitchFamily="2" charset="77"/>
                <a:cs typeface="Poppins Light" pitchFamily="2" charset="77"/>
              </a:rPr>
              <a:t>2.  </a:t>
            </a:r>
            <a:r>
              <a:rPr lang="nl-BE" sz="2800" spc="-20" dirty="0" err="1">
                <a:solidFill>
                  <a:srgbClr val="4472C4"/>
                </a:solidFill>
                <a:latin typeface="Poppins Light" pitchFamily="2" charset="77"/>
                <a:cs typeface="Poppins Light" pitchFamily="2" charset="77"/>
              </a:rPr>
              <a:t>Assemble</a:t>
            </a:r>
            <a:r>
              <a:rPr lang="nl-BE" sz="2800" spc="-20" dirty="0">
                <a:solidFill>
                  <a:srgbClr val="4472C4"/>
                </a:solidFill>
                <a:latin typeface="Poppins Light" pitchFamily="2" charset="77"/>
                <a:cs typeface="Poppins Light" pitchFamily="2" charset="77"/>
              </a:rPr>
              <a:t> </a:t>
            </a:r>
            <a:r>
              <a:rPr lang="nl-BE" sz="2800" spc="-20" dirty="0" err="1">
                <a:solidFill>
                  <a:srgbClr val="4472C4"/>
                </a:solidFill>
                <a:latin typeface="Poppins Light" pitchFamily="2" charset="77"/>
                <a:cs typeface="Poppins Light" pitchFamily="2" charset="77"/>
              </a:rPr>
              <a:t>with</a:t>
            </a:r>
            <a:r>
              <a:rPr lang="nl-BE" sz="2800" spc="-20" dirty="0">
                <a:solidFill>
                  <a:srgbClr val="4472C4"/>
                </a:solidFill>
                <a:latin typeface="Poppins Light" pitchFamily="2" charset="77"/>
                <a:cs typeface="Poppins Light" pitchFamily="2" charset="77"/>
              </a:rPr>
              <a:t> </a:t>
            </a:r>
            <a:r>
              <a:rPr lang="nl-BE" sz="2800" spc="-20" dirty="0" err="1">
                <a:solidFill>
                  <a:srgbClr val="4472C4"/>
                </a:solidFill>
                <a:latin typeface="Poppins Light" pitchFamily="2" charset="77"/>
                <a:cs typeface="Poppins Light" pitchFamily="2" charset="77"/>
              </a:rPr>
              <a:t>all</a:t>
            </a:r>
            <a:r>
              <a:rPr lang="nl-BE" sz="2800" spc="-20" dirty="0">
                <a:solidFill>
                  <a:srgbClr val="4472C4"/>
                </a:solidFill>
                <a:latin typeface="Poppins Light" pitchFamily="2" charset="77"/>
                <a:cs typeface="Poppins Light" pitchFamily="2" charset="77"/>
              </a:rPr>
              <a:t> </a:t>
            </a:r>
            <a:r>
              <a:rPr lang="nl-BE" sz="2800" spc="-20" dirty="0" err="1">
                <a:solidFill>
                  <a:srgbClr val="4472C4"/>
                </a:solidFill>
                <a:latin typeface="Poppins Light" pitchFamily="2" charset="77"/>
                <a:cs typeface="Poppins Light" pitchFamily="2" charset="77"/>
              </a:rPr>
              <a:t>other</a:t>
            </a:r>
            <a:r>
              <a:rPr lang="nl-BE" sz="2800" spc="-20" dirty="0">
                <a:solidFill>
                  <a:srgbClr val="4472C4"/>
                </a:solidFill>
                <a:latin typeface="Poppins Light" pitchFamily="2" charset="77"/>
                <a:cs typeface="Poppins Light" pitchFamily="2" charset="77"/>
              </a:rPr>
              <a:t> </a:t>
            </a:r>
            <a:r>
              <a:rPr lang="nl-BE" sz="2800" spc="-20" dirty="0" err="1">
                <a:solidFill>
                  <a:srgbClr val="4472C4"/>
                </a:solidFill>
                <a:latin typeface="Poppins Light" pitchFamily="2" charset="77"/>
                <a:cs typeface="Poppins Light" pitchFamily="2" charset="77"/>
              </a:rPr>
              <a:t>available</a:t>
            </a:r>
            <a:r>
              <a:rPr lang="nl-BE" sz="2800" spc="-20" dirty="0">
                <a:solidFill>
                  <a:srgbClr val="4472C4"/>
                </a:solidFill>
                <a:latin typeface="Poppins Light" pitchFamily="2" charset="77"/>
                <a:cs typeface="Poppins Light" pitchFamily="2" charset="77"/>
              </a:rPr>
              <a:t> data</a:t>
            </a:r>
            <a:endParaRPr lang="nl-BE" sz="2800" dirty="0">
              <a:solidFill>
                <a:srgbClr val="4472C4"/>
              </a:solidFill>
              <a:latin typeface="Poppins Light" pitchFamily="2" charset="77"/>
              <a:cs typeface="Poppins Light" pitchFamily="2" charset="77"/>
            </a:endParaRPr>
          </a:p>
          <a:p>
            <a:pPr marL="697865" lvl="1" indent="-227965">
              <a:lnSpc>
                <a:spcPct val="100000"/>
              </a:lnSpc>
              <a:spcBef>
                <a:spcPts val="245"/>
              </a:spcBef>
              <a:buChar char="•"/>
              <a:tabLst>
                <a:tab pos="697865" algn="l"/>
              </a:tabLst>
            </a:pPr>
            <a:r>
              <a:rPr lang="nl-BE" spc="-20" dirty="0" err="1">
                <a:latin typeface="Poppins Light" pitchFamily="2" charset="77"/>
                <a:cs typeface="Poppins Light" pitchFamily="2" charset="77"/>
              </a:rPr>
              <a:t>from</a:t>
            </a:r>
            <a:r>
              <a:rPr lang="nl-BE" spc="-20" dirty="0">
                <a:latin typeface="Poppins Light" pitchFamily="2" charset="77"/>
                <a:cs typeface="Poppins Light" pitchFamily="2" charset="77"/>
              </a:rPr>
              <a:t> other collaborating ground station networks (OGN…)</a:t>
            </a:r>
          </a:p>
          <a:p>
            <a:pPr marL="697865" lvl="1" indent="-227965">
              <a:lnSpc>
                <a:spcPct val="100000"/>
              </a:lnSpc>
              <a:spcBef>
                <a:spcPts val="245"/>
              </a:spcBef>
              <a:buChar char="•"/>
              <a:tabLst>
                <a:tab pos="697865" algn="l"/>
              </a:tabLst>
            </a:pPr>
            <a:r>
              <a:rPr lang="nl-BE" spc="-20" dirty="0">
                <a:latin typeface="Poppins Light" pitchFamily="2" charset="77"/>
                <a:cs typeface="Poppins Light" pitchFamily="2" charset="77"/>
              </a:rPr>
              <a:t>from </a:t>
            </a:r>
            <a:r>
              <a:rPr lang="nl-BE" spc="-20" dirty="0" err="1">
                <a:latin typeface="Poppins Light" pitchFamily="2" charset="77"/>
                <a:cs typeface="Poppins Light" pitchFamily="2" charset="77"/>
              </a:rPr>
              <a:t>other</a:t>
            </a:r>
            <a:r>
              <a:rPr lang="nl-BE" spc="-20" dirty="0">
                <a:latin typeface="Poppins Light" pitchFamily="2" charset="77"/>
                <a:cs typeface="Poppins Light" pitchFamily="2" charset="77"/>
              </a:rPr>
              <a:t> </a:t>
            </a:r>
            <a:r>
              <a:rPr lang="nl-BE" spc="-20" dirty="0" err="1">
                <a:latin typeface="Poppins Light" pitchFamily="2" charset="77"/>
                <a:cs typeface="Poppins Light" pitchFamily="2" charset="77"/>
              </a:rPr>
              <a:t>devices</a:t>
            </a:r>
            <a:r>
              <a:rPr lang="nl-BE" spc="-20" dirty="0">
                <a:latin typeface="Poppins Light" pitchFamily="2" charset="77"/>
                <a:cs typeface="Poppins Light" pitchFamily="2" charset="77"/>
              </a:rPr>
              <a:t>/software used by pilots </a:t>
            </a:r>
            <a:br>
              <a:rPr lang="nl-BE" spc="-20" dirty="0">
                <a:latin typeface="Poppins Light" pitchFamily="2" charset="77"/>
                <a:cs typeface="Poppins Light" pitchFamily="2" charset="77"/>
              </a:rPr>
            </a:br>
            <a:endParaRPr lang="nl-BE" spc="-20" dirty="0">
              <a:latin typeface="Poppins Light" pitchFamily="2" charset="77"/>
              <a:cs typeface="Poppins Light" pitchFamily="2" charset="77"/>
            </a:endParaRPr>
          </a:p>
          <a:p>
            <a:pPr marL="12700">
              <a:lnSpc>
                <a:spcPct val="100000"/>
              </a:lnSpc>
              <a:spcBef>
                <a:spcPts val="384"/>
              </a:spcBef>
              <a:tabLst>
                <a:tab pos="240665" algn="l"/>
              </a:tabLst>
            </a:pPr>
            <a:r>
              <a:rPr lang="nl-BE" sz="2800" spc="-20" dirty="0">
                <a:solidFill>
                  <a:srgbClr val="4472C4"/>
                </a:solidFill>
                <a:latin typeface="Poppins Light" pitchFamily="2" charset="77"/>
                <a:cs typeface="Poppins Light" pitchFamily="2" charset="77"/>
              </a:rPr>
              <a:t>3.  Making all data available for</a:t>
            </a:r>
            <a:endParaRPr sz="2800" dirty="0">
              <a:solidFill>
                <a:srgbClr val="4472C4"/>
              </a:solidFill>
              <a:latin typeface="Poppins Light" pitchFamily="2" charset="77"/>
              <a:cs typeface="Poppins Light" pitchFamily="2" charset="77"/>
            </a:endParaRPr>
          </a:p>
          <a:p>
            <a:pPr marL="697865" lvl="1" indent="-227965">
              <a:lnSpc>
                <a:spcPct val="100000"/>
              </a:lnSpc>
              <a:spcBef>
                <a:spcPts val="245"/>
              </a:spcBef>
              <a:buChar char="•"/>
              <a:tabLst>
                <a:tab pos="697865" algn="l"/>
              </a:tabLst>
            </a:pPr>
            <a:r>
              <a:rPr spc="-65" dirty="0">
                <a:latin typeface="Poppins Light" pitchFamily="2" charset="77"/>
                <a:cs typeface="Poppins Light" pitchFamily="2" charset="77"/>
              </a:rPr>
              <a:t>Open</a:t>
            </a:r>
            <a:r>
              <a:rPr spc="-105" dirty="0">
                <a:latin typeface="Poppins Light" pitchFamily="2" charset="77"/>
                <a:cs typeface="Poppins Light" pitchFamily="2" charset="77"/>
              </a:rPr>
              <a:t> </a:t>
            </a:r>
            <a:r>
              <a:rPr spc="-40" dirty="0">
                <a:latin typeface="Poppins Light" pitchFamily="2" charset="77"/>
                <a:cs typeface="Poppins Light" pitchFamily="2" charset="77"/>
              </a:rPr>
              <a:t>Glider</a:t>
            </a:r>
            <a:r>
              <a:rPr spc="-105" dirty="0">
                <a:latin typeface="Poppins Light" pitchFamily="2" charset="77"/>
                <a:cs typeface="Poppins Light" pitchFamily="2" charset="77"/>
              </a:rPr>
              <a:t> </a:t>
            </a:r>
            <a:r>
              <a:rPr spc="-10" dirty="0">
                <a:latin typeface="Poppins Light" pitchFamily="2" charset="77"/>
                <a:cs typeface="Poppins Light" pitchFamily="2" charset="77"/>
              </a:rPr>
              <a:t>Network</a:t>
            </a:r>
            <a:r>
              <a:rPr lang="nl-BE" spc="-10" dirty="0">
                <a:latin typeface="Poppins Light" pitchFamily="2" charset="77"/>
                <a:cs typeface="Poppins Light" pitchFamily="2" charset="77"/>
              </a:rPr>
              <a:t> – </a:t>
            </a:r>
            <a:r>
              <a:rPr spc="-25" dirty="0" err="1">
                <a:latin typeface="Poppins Light" pitchFamily="2" charset="77"/>
                <a:cs typeface="Poppins Light" pitchFamily="2" charset="77"/>
              </a:rPr>
              <a:t>SafeSky</a:t>
            </a:r>
            <a:r>
              <a:rPr lang="nl-BE" spc="-25" dirty="0">
                <a:latin typeface="Poppins Light" pitchFamily="2" charset="77"/>
                <a:cs typeface="Poppins Light" pitchFamily="2" charset="77"/>
              </a:rPr>
              <a:t>  </a:t>
            </a:r>
            <a:endParaRPr dirty="0">
              <a:latin typeface="Poppins Light" pitchFamily="2" charset="77"/>
              <a:cs typeface="Poppins Light" pitchFamily="2" charset="77"/>
            </a:endParaRPr>
          </a:p>
          <a:p>
            <a:pPr marL="697865" lvl="1" indent="-227965">
              <a:lnSpc>
                <a:spcPct val="100000"/>
              </a:lnSpc>
              <a:spcBef>
                <a:spcPts val="215"/>
              </a:spcBef>
              <a:buChar char="•"/>
              <a:tabLst>
                <a:tab pos="697865" algn="l"/>
              </a:tabLst>
            </a:pPr>
            <a:r>
              <a:rPr spc="-80" dirty="0" err="1">
                <a:latin typeface="Poppins Light" pitchFamily="2" charset="77"/>
                <a:cs typeface="Poppins Light" pitchFamily="2" charset="77"/>
              </a:rPr>
              <a:t>EasyVFR</a:t>
            </a:r>
            <a:r>
              <a:rPr lang="nl-BE" spc="-80" dirty="0">
                <a:latin typeface="Poppins Light" pitchFamily="2" charset="77"/>
                <a:cs typeface="Poppins Light" pitchFamily="2" charset="77"/>
              </a:rPr>
              <a:t> - </a:t>
            </a:r>
            <a:r>
              <a:rPr spc="-10" dirty="0" err="1">
                <a:latin typeface="Poppins Light" pitchFamily="2" charset="77"/>
                <a:cs typeface="Poppins Light" pitchFamily="2" charset="77"/>
              </a:rPr>
              <a:t>AirNavPro</a:t>
            </a:r>
            <a:endParaRPr dirty="0">
              <a:latin typeface="Poppins Light" pitchFamily="2" charset="77"/>
              <a:cs typeface="Poppins Light" pitchFamily="2" charset="77"/>
            </a:endParaRPr>
          </a:p>
          <a:p>
            <a:pPr marL="697865" lvl="1" indent="-227965">
              <a:lnSpc>
                <a:spcPct val="100000"/>
              </a:lnSpc>
              <a:spcBef>
                <a:spcPts val="204"/>
              </a:spcBef>
              <a:buChar char="•"/>
              <a:tabLst>
                <a:tab pos="697865" algn="l"/>
              </a:tabLst>
            </a:pPr>
            <a:r>
              <a:rPr lang="nl-BE" spc="-60" dirty="0">
                <a:latin typeface="Poppins Light" pitchFamily="2" charset="77"/>
                <a:cs typeface="Poppins Light" pitchFamily="2" charset="77"/>
              </a:rPr>
              <a:t>Collaborative devices: </a:t>
            </a:r>
            <a:r>
              <a:rPr lang="nl-BE" spc="-60" dirty="0">
                <a:latin typeface="Poppins Light" pitchFamily="2" charset="77"/>
                <a:cs typeface="Poppins Light" pitchFamily="2" charset="77"/>
                <a:hlinkClick r:id="rId2"/>
              </a:rPr>
              <a:t>Skytraxx</a:t>
            </a:r>
            <a:r>
              <a:rPr lang="nl-BE" spc="-60" dirty="0">
                <a:latin typeface="Poppins Light" pitchFamily="2" charset="77"/>
                <a:cs typeface="Poppins Light" pitchFamily="2" charset="77"/>
              </a:rPr>
              <a:t>, </a:t>
            </a:r>
            <a:r>
              <a:rPr lang="nl-BE" spc="-60" dirty="0" err="1">
                <a:latin typeface="Poppins Light" pitchFamily="2" charset="77"/>
                <a:cs typeface="Poppins Light" pitchFamily="2" charset="77"/>
                <a:hlinkClick r:id="rId3"/>
              </a:rPr>
              <a:t>Syride</a:t>
            </a:r>
            <a:r>
              <a:rPr lang="nl-BE" spc="-60" dirty="0">
                <a:latin typeface="Poppins Light" pitchFamily="2" charset="77"/>
                <a:cs typeface="Poppins Light" pitchFamily="2" charset="77"/>
              </a:rPr>
              <a:t>, </a:t>
            </a:r>
            <a:r>
              <a:rPr lang="nl-BE" spc="-60" dirty="0" err="1">
                <a:latin typeface="Poppins Light" pitchFamily="2" charset="77"/>
                <a:cs typeface="Poppins Light" pitchFamily="2" charset="77"/>
              </a:rPr>
              <a:t>Flymaster</a:t>
            </a:r>
            <a:r>
              <a:rPr lang="nl-BE" spc="-60" dirty="0">
                <a:latin typeface="Poppins Light" pitchFamily="2" charset="77"/>
                <a:cs typeface="Poppins Light" pitchFamily="2" charset="77"/>
              </a:rPr>
              <a:t> …</a:t>
            </a:r>
            <a:endParaRPr lang="nl-BE" dirty="0">
              <a:latin typeface="Poppins Light" pitchFamily="2" charset="77"/>
              <a:cs typeface="Poppins Light" pitchFamily="2" charset="77"/>
            </a:endParaRPr>
          </a:p>
          <a:p>
            <a:pPr marL="697865" lvl="1" indent="-227965">
              <a:lnSpc>
                <a:spcPct val="100000"/>
              </a:lnSpc>
              <a:spcBef>
                <a:spcPts val="204"/>
              </a:spcBef>
              <a:buChar char="•"/>
              <a:tabLst>
                <a:tab pos="697865" algn="l"/>
              </a:tabLst>
            </a:pPr>
            <a:r>
              <a:rPr lang="nl-BE" spc="-65" dirty="0" err="1">
                <a:latin typeface="Poppins Light" pitchFamily="2" charset="77"/>
                <a:cs typeface="Poppins Light" pitchFamily="2" charset="77"/>
              </a:rPr>
              <a:t>Collaborative</a:t>
            </a:r>
            <a:r>
              <a:rPr lang="nl-BE" spc="-65" dirty="0">
                <a:latin typeface="Poppins Light" pitchFamily="2" charset="77"/>
                <a:cs typeface="Poppins Light" pitchFamily="2" charset="77"/>
              </a:rPr>
              <a:t> Software</a:t>
            </a:r>
            <a:r>
              <a:rPr lang="nl-BE" spc="-95" dirty="0">
                <a:latin typeface="Poppins Light" pitchFamily="2" charset="77"/>
                <a:cs typeface="Poppins Light" pitchFamily="2" charset="77"/>
              </a:rPr>
              <a:t>:  </a:t>
            </a:r>
            <a:r>
              <a:rPr lang="nl-BE" spc="-95" dirty="0" err="1">
                <a:latin typeface="Poppins Light" pitchFamily="2" charset="77"/>
                <a:cs typeface="Poppins Light" pitchFamily="2" charset="77"/>
              </a:rPr>
              <a:t>Gaggle</a:t>
            </a:r>
            <a:r>
              <a:rPr lang="nl-BE" spc="-95" dirty="0">
                <a:latin typeface="Poppins Light" pitchFamily="2" charset="77"/>
                <a:cs typeface="Poppins Light" pitchFamily="2" charset="77"/>
              </a:rPr>
              <a:t>,</a:t>
            </a:r>
            <a:r>
              <a:rPr lang="nl-BE" spc="-50" dirty="0">
                <a:latin typeface="Poppins Light" pitchFamily="2" charset="77"/>
                <a:cs typeface="Poppins Light" pitchFamily="2" charset="77"/>
              </a:rPr>
              <a:t> </a:t>
            </a:r>
            <a:r>
              <a:rPr lang="nl-BE" spc="-170" dirty="0" err="1">
                <a:latin typeface="Poppins Light" pitchFamily="2" charset="77"/>
                <a:cs typeface="Poppins Light" pitchFamily="2" charset="77"/>
              </a:rPr>
              <a:t>XCTrack</a:t>
            </a:r>
            <a:r>
              <a:rPr lang="nl-BE" spc="-170" dirty="0">
                <a:latin typeface="Poppins Light" pitchFamily="2" charset="77"/>
                <a:cs typeface="Poppins Light" pitchFamily="2" charset="77"/>
              </a:rPr>
              <a:t>,</a:t>
            </a:r>
            <a:r>
              <a:rPr lang="nl-BE" spc="5" dirty="0">
                <a:latin typeface="Poppins Light" pitchFamily="2" charset="77"/>
                <a:cs typeface="Poppins Light" pitchFamily="2" charset="77"/>
              </a:rPr>
              <a:t> </a:t>
            </a:r>
            <a:r>
              <a:rPr lang="nl-BE" spc="-60" dirty="0" err="1">
                <a:latin typeface="Poppins Light" pitchFamily="2" charset="77"/>
                <a:cs typeface="Poppins Light" pitchFamily="2" charset="77"/>
              </a:rPr>
              <a:t>eVario</a:t>
            </a:r>
            <a:r>
              <a:rPr lang="nl-BE" spc="-60" dirty="0">
                <a:latin typeface="Poppins Light" pitchFamily="2" charset="77"/>
                <a:cs typeface="Poppins Light" pitchFamily="2" charset="77"/>
              </a:rPr>
              <a:t>,</a:t>
            </a: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Tx/>
              <a:buSzTx/>
              <a:buFontTx/>
              <a:buNone/>
              <a:tabLst>
                <a:tab pos="240665" algn="l"/>
              </a:tabLst>
              <a:defRPr/>
            </a:pPr>
            <a:br>
              <a:rPr lang="nl-BE" spc="-60" dirty="0">
                <a:latin typeface="Poppins Light" pitchFamily="2" charset="77"/>
                <a:cs typeface="Poppins Light" pitchFamily="2" charset="77"/>
              </a:rPr>
            </a:br>
            <a:r>
              <a:rPr kumimoji="0" lang="nl-BE" sz="2800" b="0" i="0" u="none" strike="noStrike" kern="0" cap="none" spc="-2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Poppins Light" pitchFamily="2" charset="77"/>
                <a:cs typeface="Poppins Light" pitchFamily="2" charset="77"/>
              </a:rPr>
              <a:t>4.  </a:t>
            </a:r>
            <a:r>
              <a:rPr kumimoji="0" lang="nl-BE" sz="2800" b="0" i="0" u="none" strike="noStrike" kern="0" cap="none" spc="-2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Poppins Light" pitchFamily="2" charset="77"/>
                <a:cs typeface="Poppins Light" pitchFamily="2" charset="77"/>
              </a:rPr>
              <a:t>Sending</a:t>
            </a:r>
            <a:r>
              <a:rPr kumimoji="0" lang="nl-BE" sz="2800" b="0" i="0" u="none" strike="noStrike" kern="0" cap="none" spc="-2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Poppins Light" pitchFamily="2" charset="77"/>
                <a:cs typeface="Poppins Light" pitchFamily="2" charset="77"/>
              </a:rPr>
              <a:t> </a:t>
            </a:r>
            <a:r>
              <a:rPr kumimoji="0" lang="nl-BE" sz="2800" b="0" i="0" u="none" strike="noStrike" kern="0" cap="none" spc="-2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Poppins Light" pitchFamily="2" charset="77"/>
                <a:cs typeface="Poppins Light" pitchFamily="2" charset="77"/>
              </a:rPr>
              <a:t>all</a:t>
            </a:r>
            <a:r>
              <a:rPr kumimoji="0" lang="nl-BE" sz="2800" b="0" i="0" u="none" strike="noStrike" kern="0" cap="none" spc="-2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Poppins Light" pitchFamily="2" charset="77"/>
                <a:cs typeface="Poppins Light" pitchFamily="2" charset="77"/>
              </a:rPr>
              <a:t> data/picture </a:t>
            </a:r>
            <a:r>
              <a:rPr kumimoji="0" lang="nl-BE" sz="2800" b="0" i="0" u="none" strike="noStrike" kern="0" cap="none" spc="-2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Poppins Light" pitchFamily="2" charset="77"/>
                <a:cs typeface="Poppins Light" pitchFamily="2" charset="77"/>
              </a:rPr>
              <a:t>to</a:t>
            </a:r>
            <a:r>
              <a:rPr kumimoji="0" lang="nl-BE" sz="2800" b="0" i="0" u="none" strike="noStrike" kern="0" cap="none" spc="-2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Poppins Light" pitchFamily="2" charset="77"/>
                <a:cs typeface="Poppins Light" pitchFamily="2" charset="77"/>
              </a:rPr>
              <a:t> pilots in </a:t>
            </a:r>
            <a:r>
              <a:rPr kumimoji="0" lang="nl-BE" sz="2800" b="0" i="0" u="none" strike="noStrike" kern="0" cap="none" spc="-2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Poppins Light" pitchFamily="2" charset="77"/>
                <a:cs typeface="Poppins Light" pitchFamily="2" charset="77"/>
              </a:rPr>
              <a:t>the</a:t>
            </a:r>
            <a:r>
              <a:rPr kumimoji="0" lang="nl-BE" sz="2800" b="0" i="0" u="none" strike="noStrike" kern="0" cap="none" spc="-2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Poppins Light" pitchFamily="2" charset="77"/>
                <a:cs typeface="Poppins Light" pitchFamily="2" charset="77"/>
              </a:rPr>
              <a:t> air</a:t>
            </a:r>
            <a:endParaRPr lang="nl-BE" spc="-30" dirty="0">
              <a:solidFill>
                <a:srgbClr val="4472C4"/>
              </a:solidFill>
              <a:latin typeface="Poppins Light" pitchFamily="2" charset="77"/>
              <a:cs typeface="Poppins Light" pitchFamily="2" charset="77"/>
            </a:endParaRPr>
          </a:p>
          <a:p>
            <a:pPr marL="697865" lvl="1" indent="-227965">
              <a:lnSpc>
                <a:spcPct val="100000"/>
              </a:lnSpc>
              <a:spcBef>
                <a:spcPts val="219"/>
              </a:spcBef>
              <a:buChar char="•"/>
              <a:tabLst>
                <a:tab pos="697865" algn="l"/>
              </a:tabLst>
            </a:pPr>
            <a:endParaRPr dirty="0">
              <a:latin typeface="Poppins Light" pitchFamily="2" charset="77"/>
              <a:cs typeface="Poppins Light" pitchFamily="2" charset="77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64740" y="453669"/>
            <a:ext cx="3193542" cy="167716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08948" y="5460007"/>
            <a:ext cx="2625852" cy="67056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944356" y="4572000"/>
            <a:ext cx="2866644" cy="63423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851989" y="2277777"/>
            <a:ext cx="3019044" cy="62179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912100" y="3733800"/>
            <a:ext cx="1603500" cy="1187195"/>
          </a:xfrm>
          <a:prstGeom prst="rect">
            <a:avLst/>
          </a:prstGeom>
        </p:spPr>
      </p:pic>
      <p:pic>
        <p:nvPicPr>
          <p:cNvPr id="11" name="Afbeelding 10">
            <a:hlinkClick r:id="rId3"/>
            <a:extLst>
              <a:ext uri="{FF2B5EF4-FFF2-40B4-BE49-F238E27FC236}">
                <a16:creationId xmlns:a16="http://schemas.microsoft.com/office/drawing/2014/main" id="{0DA4CE39-3236-BA19-BC30-7235FAE31B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86" y="2971800"/>
            <a:ext cx="2070014" cy="724041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CA6467E0-E734-3F6D-0F6B-3743D79727D2}"/>
              </a:ext>
            </a:extLst>
          </p:cNvPr>
          <p:cNvSpPr txBox="1"/>
          <p:nvPr/>
        </p:nvSpPr>
        <p:spPr>
          <a:xfrm>
            <a:off x="10524492" y="4038600"/>
            <a:ext cx="1362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nl-BE" b="1" dirty="0">
                <a:hlinkClick r:id="rId10"/>
              </a:rPr>
              <a:t>GAGGLE</a:t>
            </a:r>
            <a:endParaRPr lang="nl-BE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23392"/>
            <a:ext cx="962025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nl-BE" spc="90" dirty="0"/>
              <a:t>Similar projects in Europe</a:t>
            </a:r>
            <a:endParaRPr spc="120" dirty="0"/>
          </a:p>
        </p:txBody>
      </p:sp>
      <p:sp>
        <p:nvSpPr>
          <p:cNvPr id="3" name="object 3"/>
          <p:cNvSpPr txBox="1"/>
          <p:nvPr/>
        </p:nvSpPr>
        <p:spPr>
          <a:xfrm>
            <a:off x="916939" y="1313966"/>
            <a:ext cx="10665461" cy="5352106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  <a:tabLst>
                <a:tab pos="240665" algn="l"/>
              </a:tabLst>
            </a:pPr>
            <a:r>
              <a:rPr lang="nl-BE" sz="2400" b="1" spc="-105" dirty="0">
                <a:latin typeface="Poppins Light" panose="00000400000000000000" pitchFamily="2" charset="0"/>
                <a:cs typeface="Poppins Light" panose="00000400000000000000" pitchFamily="2" charset="0"/>
              </a:rPr>
              <a:t>Spain</a:t>
            </a:r>
            <a:r>
              <a:rPr lang="nl-BE" sz="2400" spc="-105" dirty="0">
                <a:latin typeface="Poppins Light" panose="00000400000000000000" pitchFamily="2" charset="0"/>
                <a:cs typeface="Poppins Light" panose="00000400000000000000" pitchFamily="2" charset="0"/>
              </a:rPr>
              <a:t> : </a:t>
            </a:r>
          </a:p>
          <a:p>
            <a:pPr marL="357188" lvl="8" indent="-311150">
              <a:spcBef>
                <a:spcPts val="775"/>
              </a:spcBef>
              <a:buChar char="•"/>
            </a:pPr>
            <a:r>
              <a:rPr lang="nl-BE" sz="2000" spc="-105" dirty="0">
                <a:latin typeface="Poppins Light" panose="00000400000000000000" pitchFamily="2" charset="0"/>
                <a:cs typeface="Poppins Light" panose="00000400000000000000" pitchFamily="2" charset="0"/>
              </a:rPr>
              <a:t>Installation of ground receivers/antennas on 45 airfields</a:t>
            </a:r>
          </a:p>
          <a:p>
            <a:pPr marL="357188" lvl="8" indent="-311150">
              <a:spcBef>
                <a:spcPts val="775"/>
              </a:spcBef>
              <a:buChar char="•"/>
            </a:pPr>
            <a:r>
              <a:rPr lang="nl-BE" sz="2000" spc="-105" dirty="0">
                <a:latin typeface="Poppins Light" panose="00000400000000000000" pitchFamily="2" charset="0"/>
                <a:cs typeface="Poppins Light" panose="00000400000000000000" pitchFamily="2" charset="0"/>
              </a:rPr>
              <a:t>Collaboration :  ENAIRE -AESA-RACE-AOPA-AEPAL, financed by Authorities.</a:t>
            </a:r>
            <a:endParaRPr sz="20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357188" lvl="2">
              <a:spcBef>
                <a:spcPts val="20"/>
              </a:spcBef>
            </a:pPr>
            <a:r>
              <a:rPr lang="en-GB" sz="1400" u="sng" dirty="0">
                <a:solidFill>
                  <a:srgbClr val="4472C4"/>
                </a:solidFill>
                <a:effectLst/>
                <a:latin typeface="Poppins Light" panose="00000400000000000000" pitchFamily="2" charset="0"/>
                <a:ea typeface="Calibri" panose="020F0502020204030204" pitchFamily="34" charset="0"/>
                <a:cs typeface="Poppins Light" panose="000004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https://www.enaire.es/es_ES/2023_07_13/ndp_convenio_enaire_seguridad_operacional</a:t>
            </a:r>
            <a:r>
              <a:rPr lang="en-GB" sz="1400" dirty="0">
                <a:solidFill>
                  <a:srgbClr val="4472C4"/>
                </a:solidFill>
                <a:effectLst/>
                <a:latin typeface="Poppins Light" panose="00000400000000000000" pitchFamily="2" charset="0"/>
                <a:ea typeface="Calibri" panose="020F0502020204030204" pitchFamily="34" charset="0"/>
                <a:cs typeface="Poppins Light" panose="00000400000000000000" pitchFamily="2" charset="0"/>
              </a:rPr>
              <a:t> </a:t>
            </a:r>
            <a:br>
              <a:rPr lang="en-GB" sz="1400" dirty="0">
                <a:solidFill>
                  <a:srgbClr val="4472C4"/>
                </a:solidFill>
                <a:effectLst/>
                <a:latin typeface="Poppins Light" panose="00000400000000000000" pitchFamily="2" charset="0"/>
                <a:ea typeface="Calibri" panose="020F0502020204030204" pitchFamily="34" charset="0"/>
                <a:cs typeface="Poppins Light" panose="00000400000000000000" pitchFamily="2" charset="0"/>
              </a:rPr>
            </a:br>
            <a:r>
              <a:rPr lang="en-GB" sz="1400" u="sng" dirty="0">
                <a:solidFill>
                  <a:srgbClr val="4472C4"/>
                </a:solidFill>
                <a:effectLst/>
                <a:latin typeface="Poppins Light" panose="00000400000000000000" pitchFamily="2" charset="0"/>
                <a:ea typeface="Calibri" panose="020F0502020204030204" pitchFamily="34" charset="0"/>
                <a:cs typeface="Poppins Light" panose="000004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https://www.boe.es/diario_boe/txt.php?id=BOE-A-2023-20100</a:t>
            </a:r>
            <a:r>
              <a:rPr lang="en-GB" sz="1400" dirty="0">
                <a:solidFill>
                  <a:srgbClr val="4472C4"/>
                </a:solidFill>
                <a:effectLst/>
                <a:latin typeface="Poppins Light" panose="00000400000000000000" pitchFamily="2" charset="0"/>
                <a:ea typeface="Calibri" panose="020F0502020204030204" pitchFamily="34" charset="0"/>
                <a:cs typeface="Poppins Light" panose="00000400000000000000" pitchFamily="2" charset="0"/>
              </a:rPr>
              <a:t> </a:t>
            </a:r>
            <a:r>
              <a:rPr lang="nl-BE" sz="1400" dirty="0">
                <a:solidFill>
                  <a:srgbClr val="4472C4"/>
                </a:solidFill>
                <a:effectLst/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endParaRPr sz="1400" dirty="0">
              <a:solidFill>
                <a:srgbClr val="4472C4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2700">
              <a:lnSpc>
                <a:spcPct val="100000"/>
              </a:lnSpc>
              <a:tabLst>
                <a:tab pos="240665" algn="l"/>
              </a:tabLst>
            </a:pPr>
            <a:endParaRPr lang="nl-BE" sz="2400" spc="-6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2700">
              <a:lnSpc>
                <a:spcPct val="100000"/>
              </a:lnSpc>
              <a:tabLst>
                <a:tab pos="240665" algn="l"/>
              </a:tabLst>
            </a:pPr>
            <a:r>
              <a:rPr lang="nl-BE" sz="2400" b="1" spc="-60" dirty="0">
                <a:latin typeface="Poppins Light" panose="00000400000000000000" pitchFamily="2" charset="0"/>
                <a:cs typeface="Poppins Light" panose="00000400000000000000" pitchFamily="2" charset="0"/>
              </a:rPr>
              <a:t>Norway </a:t>
            </a:r>
            <a:r>
              <a:rPr lang="nl-BE" sz="2400" spc="-60" dirty="0">
                <a:latin typeface="Poppins Light" panose="00000400000000000000" pitchFamily="2" charset="0"/>
                <a:cs typeface="Poppins Light" panose="00000400000000000000" pitchFamily="2" charset="0"/>
              </a:rPr>
              <a:t>:</a:t>
            </a:r>
          </a:p>
          <a:p>
            <a:pPr marL="355600" indent="-3429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40665" algn="l"/>
              </a:tabLst>
            </a:pPr>
            <a:r>
              <a:rPr lang="nl-BE" sz="2000" strike="noStrike" dirty="0">
                <a:solidFill>
                  <a:srgbClr val="000000"/>
                </a:solidFill>
                <a:effectLst/>
                <a:latin typeface="Poppins Light" panose="00000400000000000000" pitchFamily="2" charset="0"/>
                <a:cs typeface="Poppins Light" panose="00000400000000000000" pitchFamily="2" charset="0"/>
                <a:hlinkClick r:id="rId4"/>
              </a:rPr>
              <a:t>Norwegian Air Ambulance</a:t>
            </a:r>
            <a:r>
              <a:rPr lang="nl-BE" sz="2000" strike="noStrike" dirty="0">
                <a:solidFill>
                  <a:srgbClr val="000000"/>
                </a:solidFill>
                <a:effectLst/>
                <a:latin typeface="Poppins Light" panose="00000400000000000000" pitchFamily="2" charset="0"/>
                <a:cs typeface="Poppins Light" panose="00000400000000000000" pitchFamily="2" charset="0"/>
              </a:rPr>
              <a:t> (“Norsk Luftambulanse” HEMS) en partenariat avec </a:t>
            </a:r>
            <a:r>
              <a:rPr lang="nl-BE" sz="2000" strike="noStrike" dirty="0">
                <a:solidFill>
                  <a:srgbClr val="000000"/>
                </a:solidFill>
                <a:effectLst/>
                <a:latin typeface="Poppins Light" panose="00000400000000000000" pitchFamily="2" charset="0"/>
                <a:cs typeface="Poppins Light" panose="00000400000000000000" pitchFamily="2" charset="0"/>
                <a:hlinkClick r:id="rId5"/>
              </a:rPr>
              <a:t>SafeSky</a:t>
            </a:r>
            <a:r>
              <a:rPr lang="nl-BE" sz="2000" strike="noStrike" dirty="0">
                <a:solidFill>
                  <a:srgbClr val="000000"/>
                </a:solidFill>
                <a:effectLst/>
                <a:latin typeface="Poppins Light" panose="00000400000000000000" pitchFamily="2" charset="0"/>
                <a:cs typeface="Poppins Light" panose="00000400000000000000" pitchFamily="2" charset="0"/>
              </a:rPr>
              <a:t> and </a:t>
            </a:r>
            <a:r>
              <a:rPr lang="nl-BE" sz="2000" strike="noStrike" dirty="0">
                <a:solidFill>
                  <a:srgbClr val="000000"/>
                </a:solidFill>
                <a:effectLst/>
                <a:latin typeface="Poppins Light" panose="00000400000000000000" pitchFamily="2" charset="0"/>
                <a:cs typeface="Poppins Light" panose="00000400000000000000" pitchFamily="2" charset="0"/>
                <a:hlinkClick r:id="rId6"/>
              </a:rPr>
              <a:t>AVIONIX</a:t>
            </a:r>
            <a:r>
              <a:rPr lang="nl-BE" sz="2000" dirty="0">
                <a:solidFill>
                  <a:srgbClr val="000000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: 100 ground receivers/antennas</a:t>
            </a:r>
            <a:endParaRPr lang="nl-BE" sz="2000" spc="-6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357188">
              <a:tabLst>
                <a:tab pos="239713" algn="l"/>
              </a:tabLst>
            </a:pPr>
            <a:r>
              <a:rPr lang="fr-FR" sz="1600" u="sng" dirty="0">
                <a:solidFill>
                  <a:srgbClr val="4472C4"/>
                </a:solidFill>
                <a:effectLst/>
                <a:latin typeface="Poppins Light" panose="00000400000000000000" pitchFamily="2" charset="0"/>
                <a:ea typeface="Calibri" panose="020F0502020204030204" pitchFamily="34" charset="0"/>
                <a:cs typeface="Poppins Light" panose="00000400000000000000" pitchFamily="2" charset="0"/>
              </a:rPr>
              <a:t>https://</a:t>
            </a:r>
            <a:r>
              <a:rPr lang="fr-FR" sz="1600" u="sng" dirty="0" err="1">
                <a:solidFill>
                  <a:srgbClr val="4472C4"/>
                </a:solidFill>
                <a:effectLst/>
                <a:latin typeface="Poppins Light" panose="00000400000000000000" pitchFamily="2" charset="0"/>
                <a:ea typeface="Calibri" panose="020F0502020204030204" pitchFamily="34" charset="0"/>
                <a:cs typeface="Poppins Light" panose="00000400000000000000" pitchFamily="2" charset="0"/>
              </a:rPr>
              <a:t>www.safesky.app</a:t>
            </a:r>
            <a:r>
              <a:rPr lang="fr-FR" sz="1600" u="sng" dirty="0">
                <a:solidFill>
                  <a:srgbClr val="4472C4"/>
                </a:solidFill>
                <a:effectLst/>
                <a:latin typeface="Poppins Light" panose="00000400000000000000" pitchFamily="2" charset="0"/>
                <a:ea typeface="Calibri" panose="020F0502020204030204" pitchFamily="34" charset="0"/>
                <a:cs typeface="Poppins Light" panose="00000400000000000000" pitchFamily="2" charset="0"/>
              </a:rPr>
              <a:t>/en/post/norway-takes-the-lead-in-air-safety-with-a-triple-partnership-involving-safesky</a:t>
            </a:r>
            <a:endParaRPr lang="nl-BE" sz="1600" spc="-60" dirty="0">
              <a:solidFill>
                <a:srgbClr val="4472C4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2700">
              <a:lnSpc>
                <a:spcPct val="100000"/>
              </a:lnSpc>
              <a:tabLst>
                <a:tab pos="240665" algn="l"/>
              </a:tabLst>
            </a:pPr>
            <a:endParaRPr lang="nl-BE" sz="2400" spc="-6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2700">
              <a:lnSpc>
                <a:spcPct val="100000"/>
              </a:lnSpc>
              <a:tabLst>
                <a:tab pos="240665" algn="l"/>
              </a:tabLst>
            </a:pPr>
            <a:r>
              <a:rPr lang="nl-BE" sz="2400" b="1" spc="-60" dirty="0">
                <a:latin typeface="Poppins Light" panose="00000400000000000000" pitchFamily="2" charset="0"/>
                <a:cs typeface="Poppins Light" panose="00000400000000000000" pitchFamily="2" charset="0"/>
              </a:rPr>
              <a:t>Individual similar actions </a:t>
            </a:r>
            <a:r>
              <a:rPr lang="nl-BE" sz="2400" spc="-60" dirty="0">
                <a:latin typeface="Poppins Light" panose="00000400000000000000" pitchFamily="2" charset="0"/>
                <a:cs typeface="Poppins Light" panose="00000400000000000000" pitchFamily="2" charset="0"/>
              </a:rPr>
              <a:t>:</a:t>
            </a:r>
          </a:p>
          <a:p>
            <a:pPr marL="355600" indent="-3429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40665" algn="l"/>
              </a:tabLst>
            </a:pPr>
            <a:r>
              <a:rPr lang="nl-BE" sz="2000" spc="-60" dirty="0">
                <a:latin typeface="Poppins Light" panose="00000400000000000000" pitchFamily="2" charset="0"/>
                <a:cs typeface="Poppins Light" panose="00000400000000000000" pitchFamily="2" charset="0"/>
              </a:rPr>
              <a:t>France (Colmar, Reims), Germany, Danmark and RU</a:t>
            </a:r>
          </a:p>
          <a:p>
            <a:pPr marL="12700">
              <a:lnSpc>
                <a:spcPct val="100000"/>
              </a:lnSpc>
              <a:tabLst>
                <a:tab pos="240665" algn="l"/>
              </a:tabLst>
            </a:pPr>
            <a:endParaRPr lang="nl-BE" sz="2000" spc="-6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12700">
              <a:lnSpc>
                <a:spcPct val="100000"/>
              </a:lnSpc>
              <a:tabLst>
                <a:tab pos="240665" algn="l"/>
              </a:tabLst>
            </a:pPr>
            <a:r>
              <a:rPr lang="nl-BE" sz="2400" dirty="0">
                <a:highlight>
                  <a:srgbClr val="FFFF00"/>
                </a:highlight>
                <a:latin typeface="Poppins Light" panose="00000400000000000000" pitchFamily="2" charset="0"/>
                <a:cs typeface="Poppins Light" panose="00000400000000000000" pitchFamily="2" charset="0"/>
              </a:rPr>
              <a:t>Same receivers/antennes used : AVIONIX</a:t>
            </a:r>
            <a:endParaRPr sz="2400" dirty="0">
              <a:highlight>
                <a:srgbClr val="FFFF00"/>
              </a:highlight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23392"/>
            <a:ext cx="962025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nl-BE" spc="-20" dirty="0"/>
              <a:t>How</a:t>
            </a:r>
            <a:r>
              <a:rPr spc="-20" dirty="0"/>
              <a:t>?</a:t>
            </a:r>
            <a:r>
              <a:rPr lang="nl-BE" spc="-20" dirty="0"/>
              <a:t> </a:t>
            </a:r>
            <a:r>
              <a:rPr lang="nl-BE" sz="4400" spc="-55" dirty="0">
                <a:latin typeface="Poppins Light" pitchFamily="2" charset="77"/>
                <a:cs typeface="Poppins Light" pitchFamily="2" charset="77"/>
              </a:rPr>
              <a:t>Installing receivers/antennas</a:t>
            </a:r>
            <a:endParaRPr spc="-20" dirty="0"/>
          </a:p>
        </p:txBody>
      </p:sp>
      <p:sp>
        <p:nvSpPr>
          <p:cNvPr id="3" name="object 3"/>
          <p:cNvSpPr txBox="1"/>
          <p:nvPr/>
        </p:nvSpPr>
        <p:spPr>
          <a:xfrm>
            <a:off x="916939" y="2033865"/>
            <a:ext cx="6478905" cy="2839879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240665" lvl="1" indent="-227965">
              <a:spcBef>
                <a:spcPts val="384"/>
              </a:spcBef>
              <a:buChar char="•"/>
              <a:tabLst>
                <a:tab pos="240665" algn="l"/>
              </a:tabLst>
            </a:pPr>
            <a:r>
              <a:rPr lang="nl-BE" sz="2400" spc="-55" dirty="0">
                <a:latin typeface="Poppins Light" pitchFamily="2" charset="77"/>
                <a:cs typeface="Poppins Light" pitchFamily="2" charset="77"/>
              </a:rPr>
              <a:t>State-of-</a:t>
            </a:r>
            <a:r>
              <a:rPr lang="nl-BE" sz="2400" spc="-55" dirty="0" err="1">
                <a:latin typeface="Poppins Light" pitchFamily="2" charset="77"/>
                <a:cs typeface="Poppins Light" pitchFamily="2" charset="77"/>
              </a:rPr>
              <a:t>the</a:t>
            </a:r>
            <a:r>
              <a:rPr lang="nl-BE" sz="2400" spc="-55" dirty="0">
                <a:latin typeface="Poppins Light" pitchFamily="2" charset="77"/>
                <a:cs typeface="Poppins Light" pitchFamily="2" charset="77"/>
              </a:rPr>
              <a:t>-Art  - ‘Plug In’ - </a:t>
            </a:r>
            <a:r>
              <a:rPr lang="nl-BE" sz="2400" spc="-55" dirty="0" err="1">
                <a:latin typeface="Poppins Light" pitchFamily="2" charset="77"/>
                <a:cs typeface="Poppins Light" pitchFamily="2" charset="77"/>
              </a:rPr>
              <a:t>Affordable</a:t>
            </a:r>
            <a:endParaRPr lang="nl-BE" sz="2400" spc="-55" dirty="0">
              <a:latin typeface="Poppins Light" pitchFamily="2" charset="77"/>
              <a:cs typeface="Poppins Light" pitchFamily="2" charset="77"/>
            </a:endParaRPr>
          </a:p>
          <a:p>
            <a:pPr marL="240665" lvl="1" indent="-227965">
              <a:spcBef>
                <a:spcPts val="384"/>
              </a:spcBef>
              <a:buChar char="•"/>
              <a:tabLst>
                <a:tab pos="240665" algn="l"/>
              </a:tabLst>
            </a:pPr>
            <a:r>
              <a:rPr lang="nl-BE" sz="2400" spc="-55" dirty="0">
                <a:latin typeface="Poppins Light" pitchFamily="2" charset="77"/>
                <a:cs typeface="Poppins Light" pitchFamily="2" charset="77"/>
              </a:rPr>
              <a:t>Covering the entire Belgian Airspace</a:t>
            </a:r>
          </a:p>
          <a:p>
            <a:pPr marL="240665" lvl="1" indent="-227965">
              <a:spcBef>
                <a:spcPts val="384"/>
              </a:spcBef>
              <a:buChar char="•"/>
              <a:tabLst>
                <a:tab pos="240665" algn="l"/>
              </a:tabLst>
            </a:pPr>
            <a:r>
              <a:rPr lang="nl-BE" sz="2400" spc="-55" dirty="0">
                <a:latin typeface="Poppins Light" pitchFamily="2" charset="77"/>
                <a:cs typeface="Poppins Light" pitchFamily="2" charset="77"/>
              </a:rPr>
              <a:t>Receiving all signals</a:t>
            </a:r>
            <a:endParaRPr lang="nl-BE" sz="2400" spc="-35" dirty="0">
              <a:latin typeface="Poppins Light" pitchFamily="2" charset="77"/>
              <a:cs typeface="Poppins Light" pitchFamily="2" charset="77"/>
            </a:endParaRPr>
          </a:p>
          <a:p>
            <a:pPr marL="697865" lvl="1" indent="-227965">
              <a:lnSpc>
                <a:spcPct val="100000"/>
              </a:lnSpc>
              <a:spcBef>
                <a:spcPts val="204"/>
              </a:spcBef>
              <a:buChar char="•"/>
              <a:tabLst>
                <a:tab pos="697865" algn="l"/>
              </a:tabLst>
            </a:pPr>
            <a:r>
              <a:rPr lang="nl-BE" sz="2400" spc="-35" dirty="0">
                <a:latin typeface="Poppins Light" pitchFamily="2" charset="77"/>
                <a:cs typeface="Poppins Light" pitchFamily="2" charset="77"/>
              </a:rPr>
              <a:t>ADS-B, </a:t>
            </a:r>
            <a:r>
              <a:rPr lang="nl-BE" sz="2400" spc="-35" dirty="0" err="1">
                <a:latin typeface="Poppins Light" pitchFamily="2" charset="77"/>
                <a:cs typeface="Poppins Light" pitchFamily="2" charset="77"/>
              </a:rPr>
              <a:t>Flarm</a:t>
            </a:r>
            <a:r>
              <a:rPr lang="nl-BE" sz="2400" spc="-35" dirty="0">
                <a:latin typeface="Poppins Light" pitchFamily="2" charset="77"/>
                <a:cs typeface="Poppins Light" pitchFamily="2" charset="77"/>
              </a:rPr>
              <a:t>, </a:t>
            </a:r>
            <a:r>
              <a:rPr lang="nl-BE" sz="2400" spc="-35" dirty="0" err="1">
                <a:latin typeface="Poppins Light" pitchFamily="2" charset="77"/>
                <a:cs typeface="Poppins Light" pitchFamily="2" charset="77"/>
              </a:rPr>
              <a:t>Fanet</a:t>
            </a:r>
            <a:endParaRPr lang="nl-BE" sz="2400" spc="-35" dirty="0">
              <a:latin typeface="Poppins Light" pitchFamily="2" charset="77"/>
              <a:cs typeface="Poppins Light" pitchFamily="2" charset="77"/>
            </a:endParaRPr>
          </a:p>
          <a:p>
            <a:pPr marL="697865" lvl="1" indent="-227965">
              <a:lnSpc>
                <a:spcPct val="100000"/>
              </a:lnSpc>
              <a:spcBef>
                <a:spcPts val="204"/>
              </a:spcBef>
              <a:buChar char="•"/>
              <a:tabLst>
                <a:tab pos="697865" algn="l"/>
              </a:tabLst>
            </a:pPr>
            <a:r>
              <a:rPr lang="nl-BE" sz="2400" spc="-35" dirty="0">
                <a:latin typeface="Poppins Light" pitchFamily="2" charset="77"/>
                <a:cs typeface="Poppins Light" pitchFamily="2" charset="77"/>
              </a:rPr>
              <a:t>MLAT for Mode S</a:t>
            </a:r>
          </a:p>
          <a:p>
            <a:pPr marL="697865" lvl="1" indent="-227965">
              <a:lnSpc>
                <a:spcPct val="100000"/>
              </a:lnSpc>
              <a:spcBef>
                <a:spcPts val="204"/>
              </a:spcBef>
              <a:buChar char="•"/>
              <a:tabLst>
                <a:tab pos="697865" algn="l"/>
              </a:tabLst>
            </a:pPr>
            <a:r>
              <a:rPr lang="nl-BE" sz="2400" spc="-35" dirty="0">
                <a:latin typeface="Poppins Light" pitchFamily="2" charset="77"/>
                <a:cs typeface="Poppins Light" pitchFamily="2" charset="77"/>
              </a:rPr>
              <a:t>(some : Remote ID </a:t>
            </a:r>
            <a:r>
              <a:rPr lang="nl-BE" sz="2400" spc="-35" dirty="0" err="1">
                <a:latin typeface="Poppins Light" pitchFamily="2" charset="77"/>
                <a:cs typeface="Poppins Light" pitchFamily="2" charset="77"/>
              </a:rPr>
              <a:t>for</a:t>
            </a:r>
            <a:r>
              <a:rPr lang="nl-BE" sz="2400" spc="-35" dirty="0">
                <a:latin typeface="Poppins Light" pitchFamily="2" charset="77"/>
                <a:cs typeface="Poppins Light" pitchFamily="2" charset="77"/>
              </a:rPr>
              <a:t> drones)</a:t>
            </a:r>
          </a:p>
          <a:p>
            <a:pPr marL="469900" lvl="1">
              <a:lnSpc>
                <a:spcPct val="100000"/>
              </a:lnSpc>
              <a:spcBef>
                <a:spcPts val="204"/>
              </a:spcBef>
              <a:tabLst>
                <a:tab pos="697865" algn="l"/>
              </a:tabLst>
            </a:pPr>
            <a:endParaRPr lang="nl-BE" sz="2400" spc="-35" dirty="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F022093-96C0-E63D-FC31-EA2DED6EDBDB}"/>
              </a:ext>
            </a:extLst>
          </p:cNvPr>
          <p:cNvSpPr txBox="1"/>
          <p:nvPr/>
        </p:nvSpPr>
        <p:spPr>
          <a:xfrm>
            <a:off x="7395844" y="5039400"/>
            <a:ext cx="5058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4472C4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https://avionix.eu/solutions/openair-multitrack/</a:t>
            </a:r>
            <a:endParaRPr lang="nl-BE" dirty="0">
              <a:solidFill>
                <a:srgbClr val="4472C4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1BB81BF-78FB-6225-D29C-5A0139A51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00" y="2133600"/>
            <a:ext cx="3463496" cy="284102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1F62628-5F83-877D-47BA-7ABCC84A2A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13705"/>
            <a:ext cx="984250" cy="97917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1D157B1-131C-10A1-DC6E-384D6B250E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42" y="5600037"/>
            <a:ext cx="2345690" cy="79883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DFF529F-4D08-388E-FB1A-CFEE918714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105" y="5320319"/>
            <a:ext cx="1358265" cy="1358265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125D64D-C03F-68CE-4B16-6FFF251C7972}"/>
              </a:ext>
            </a:extLst>
          </p:cNvPr>
          <p:cNvSpPr txBox="1"/>
          <p:nvPr/>
        </p:nvSpPr>
        <p:spPr>
          <a:xfrm>
            <a:off x="916939" y="5039400"/>
            <a:ext cx="6245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In </a:t>
            </a:r>
            <a:r>
              <a:rPr lang="nl-BE" dirty="0" err="1"/>
              <a:t>collaboration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: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23392"/>
            <a:ext cx="962025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nl-BE" spc="114" dirty="0"/>
              <a:t>State of play 9.03.2024</a:t>
            </a:r>
            <a:endParaRPr spc="-10" dirty="0"/>
          </a:p>
        </p:txBody>
      </p:sp>
      <p:sp>
        <p:nvSpPr>
          <p:cNvPr id="3" name="object 3"/>
          <p:cNvSpPr txBox="1"/>
          <p:nvPr/>
        </p:nvSpPr>
        <p:spPr>
          <a:xfrm>
            <a:off x="916938" y="1708683"/>
            <a:ext cx="8531861" cy="4466800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775"/>
              </a:spcBef>
              <a:buChar char="•"/>
              <a:tabLst>
                <a:tab pos="240665" algn="l"/>
              </a:tabLst>
            </a:pPr>
            <a:r>
              <a:rPr lang="nl-BE" sz="2800" spc="-65" dirty="0">
                <a:latin typeface="Poppins Light" pitchFamily="2" charset="77"/>
                <a:cs typeface="Poppins Light" pitchFamily="2" charset="77"/>
              </a:rPr>
              <a:t>21 stations </a:t>
            </a:r>
            <a:r>
              <a:rPr lang="nl-BE" sz="2800" spc="-65" dirty="0" err="1">
                <a:latin typeface="Poppins Light" pitchFamily="2" charset="77"/>
                <a:cs typeface="Poppins Light" pitchFamily="2" charset="77"/>
              </a:rPr>
              <a:t>delivered</a:t>
            </a:r>
            <a:r>
              <a:rPr lang="nl-BE" sz="2800" spc="-65" dirty="0">
                <a:latin typeface="Poppins Light" pitchFamily="2" charset="77"/>
                <a:cs typeface="Poppins Light" pitchFamily="2" charset="77"/>
              </a:rPr>
              <a:t> – 14 </a:t>
            </a:r>
            <a:r>
              <a:rPr lang="nl-BE" sz="2800" spc="-65" dirty="0" err="1">
                <a:latin typeface="Poppins Light" pitchFamily="2" charset="77"/>
                <a:cs typeface="Poppins Light" pitchFamily="2" charset="77"/>
              </a:rPr>
              <a:t>installed</a:t>
            </a:r>
            <a:endParaRPr lang="nl-BE" sz="2800" spc="-65" dirty="0">
              <a:latin typeface="Poppins Light" pitchFamily="2" charset="77"/>
              <a:cs typeface="Poppins Light" pitchFamily="2" charset="77"/>
            </a:endParaRPr>
          </a:p>
          <a:p>
            <a:pPr marL="240665" indent="-227965">
              <a:lnSpc>
                <a:spcPct val="100000"/>
              </a:lnSpc>
              <a:spcBef>
                <a:spcPts val="775"/>
              </a:spcBef>
              <a:buChar char="•"/>
              <a:tabLst>
                <a:tab pos="240665" algn="l"/>
              </a:tabLst>
            </a:pPr>
            <a:r>
              <a:rPr lang="nl-BE" sz="2800" spc="-65" dirty="0">
                <a:latin typeface="Poppins Light" pitchFamily="2" charset="77"/>
                <a:cs typeface="Poppins Light" pitchFamily="2" charset="77"/>
              </a:rPr>
              <a:t>Evaluation starts in April 2024</a:t>
            </a:r>
          </a:p>
          <a:p>
            <a:pPr marL="12700" marR="963930">
              <a:lnSpc>
                <a:spcPct val="76200"/>
              </a:lnSpc>
            </a:pPr>
            <a:endParaRPr lang="nl-BE" i="1" spc="-25" dirty="0"/>
          </a:p>
          <a:p>
            <a:pPr marL="755650" marR="963930" lvl="1" indent="-285750">
              <a:lnSpc>
                <a:spcPct val="76200"/>
              </a:lnSpc>
              <a:buFont typeface="Arial" panose="020B0604020202020204" pitchFamily="34" charset="0"/>
              <a:buChar char="•"/>
            </a:pPr>
            <a:r>
              <a:rPr lang="nl-BE" i="1" spc="-25" dirty="0"/>
              <a:t>Added value – coverage of whole Belgian Airspace – ‘white spots’ – technical problems..</a:t>
            </a:r>
            <a:endParaRPr lang="nl-BE" sz="2800" spc="-65" dirty="0">
              <a:latin typeface="Poppins Light" pitchFamily="2" charset="77"/>
              <a:cs typeface="Poppins Light" pitchFamily="2" charset="77"/>
            </a:endParaRPr>
          </a:p>
          <a:p>
            <a:pPr marL="240665" indent="-227965">
              <a:lnSpc>
                <a:spcPct val="100000"/>
              </a:lnSpc>
              <a:spcBef>
                <a:spcPts val="775"/>
              </a:spcBef>
              <a:buChar char="•"/>
              <a:tabLst>
                <a:tab pos="240665" algn="l"/>
              </a:tabLst>
            </a:pPr>
            <a:r>
              <a:rPr lang="nl-BE" sz="2800" spc="-114" dirty="0">
                <a:latin typeface="Poppins Light" pitchFamily="2" charset="77"/>
                <a:cs typeface="Poppins Light" pitchFamily="2" charset="77"/>
              </a:rPr>
              <a:t>Data sent to OGN </a:t>
            </a:r>
            <a:r>
              <a:rPr lang="nl-BE" sz="2800" spc="-114" dirty="0" err="1">
                <a:latin typeface="Poppins Light" pitchFamily="2" charset="77"/>
                <a:cs typeface="Poppins Light" pitchFamily="2" charset="77"/>
              </a:rPr>
              <a:t>and</a:t>
            </a:r>
            <a:r>
              <a:rPr lang="nl-BE" sz="2800" spc="-114" dirty="0">
                <a:latin typeface="Poppins Light" pitchFamily="2" charset="77"/>
                <a:cs typeface="Poppins Light" pitchFamily="2" charset="77"/>
              </a:rPr>
              <a:t> </a:t>
            </a:r>
            <a:r>
              <a:rPr lang="nl-BE" sz="2800" spc="-114" dirty="0" err="1">
                <a:latin typeface="Poppins Light" pitchFamily="2" charset="77"/>
                <a:cs typeface="Poppins Light" pitchFamily="2" charset="77"/>
              </a:rPr>
              <a:t>SafeSky</a:t>
            </a:r>
            <a:endParaRPr lang="nl-BE" sz="2800" spc="-114" dirty="0">
              <a:latin typeface="Poppins Light" pitchFamily="2" charset="77"/>
              <a:cs typeface="Poppins Light" pitchFamily="2" charset="77"/>
            </a:endParaRPr>
          </a:p>
          <a:p>
            <a:pPr marL="240665" indent="-227965">
              <a:lnSpc>
                <a:spcPct val="100000"/>
              </a:lnSpc>
              <a:spcBef>
                <a:spcPts val="775"/>
              </a:spcBef>
              <a:buChar char="•"/>
              <a:tabLst>
                <a:tab pos="240665" algn="l"/>
              </a:tabLst>
            </a:pPr>
            <a:endParaRPr lang="nl-BE" sz="2800" spc="-114" dirty="0">
              <a:latin typeface="Poppins Light" pitchFamily="2" charset="77"/>
              <a:cs typeface="Poppins Light" pitchFamily="2" charset="77"/>
            </a:endParaRPr>
          </a:p>
          <a:p>
            <a:pPr marL="240665" indent="-227965">
              <a:lnSpc>
                <a:spcPct val="100000"/>
              </a:lnSpc>
              <a:spcBef>
                <a:spcPts val="775"/>
              </a:spcBef>
              <a:buChar char="•"/>
              <a:tabLst>
                <a:tab pos="240665" algn="l"/>
              </a:tabLst>
            </a:pPr>
            <a:endParaRPr lang="nl-BE" sz="2800" spc="-114" dirty="0">
              <a:latin typeface="Poppins Light" pitchFamily="2" charset="77"/>
              <a:cs typeface="Poppins Light" pitchFamily="2" charset="77"/>
            </a:endParaRPr>
          </a:p>
          <a:p>
            <a:pPr marL="240665" indent="-227965">
              <a:lnSpc>
                <a:spcPct val="100000"/>
              </a:lnSpc>
              <a:spcBef>
                <a:spcPts val="775"/>
              </a:spcBef>
              <a:buChar char="•"/>
              <a:tabLst>
                <a:tab pos="240665" algn="l"/>
              </a:tabLst>
            </a:pPr>
            <a:r>
              <a:rPr lang="nl-BE" sz="2800" spc="-114" dirty="0" err="1">
                <a:latin typeface="Poppins Light" pitchFamily="2" charset="77"/>
                <a:cs typeface="Poppins Light" pitchFamily="2" charset="77"/>
              </a:rPr>
              <a:t>Much</a:t>
            </a:r>
            <a:r>
              <a:rPr lang="nl-BE" sz="2800" spc="-114" dirty="0">
                <a:latin typeface="Poppins Light" pitchFamily="2" charset="77"/>
                <a:cs typeface="Poppins Light" pitchFamily="2" charset="77"/>
              </a:rPr>
              <a:t> more traffic is visible on SafeSky !</a:t>
            </a: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240665" algn="l"/>
              </a:tabLst>
            </a:pPr>
            <a:endParaRPr sz="2800" dirty="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A93C6F34-25AC-0549-1BAC-0DC1BBE81CFD}"/>
              </a:ext>
            </a:extLst>
          </p:cNvPr>
          <p:cNvSpPr txBox="1"/>
          <p:nvPr/>
        </p:nvSpPr>
        <p:spPr>
          <a:xfrm>
            <a:off x="1676400" y="4191000"/>
            <a:ext cx="8531861" cy="407163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  <a:tabLst>
                <a:tab pos="240665" algn="l"/>
              </a:tabLst>
            </a:pPr>
            <a:r>
              <a:rPr lang="nl-BE" sz="2000" u="sng" spc="-65" dirty="0">
                <a:solidFill>
                  <a:srgbClr val="4472C4"/>
                </a:solidFill>
                <a:latin typeface="Poppins Light" pitchFamily="2" charset="77"/>
                <a:cs typeface="Poppins Light" pitchFamily="2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https://live.safesky.app/map</a:t>
            </a:r>
            <a:endParaRPr sz="2000" u="sng" dirty="0">
              <a:solidFill>
                <a:srgbClr val="4472C4"/>
              </a:solidFill>
              <a:latin typeface="Poppins Light" pitchFamily="2" charset="77"/>
              <a:cs typeface="Poppins Light" pitchFamily="2" charset="77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44F7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2941</TotalTime>
  <Words>1110</Words>
  <Application>Microsoft Macintosh PowerPoint</Application>
  <PresentationFormat>Breedbeeld</PresentationFormat>
  <Paragraphs>129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25" baseType="lpstr">
      <vt:lpstr>Arial</vt:lpstr>
      <vt:lpstr>Calibri</vt:lpstr>
      <vt:lpstr>Poppins</vt:lpstr>
      <vt:lpstr>Poppins Light</vt:lpstr>
      <vt:lpstr>Poppins Medium</vt:lpstr>
      <vt:lpstr>Poppins Regular</vt:lpstr>
      <vt:lpstr>Poppins Semi Bold</vt:lpstr>
      <vt:lpstr>Poppins SemiBold</vt:lpstr>
      <vt:lpstr>Times New Roman</vt:lpstr>
      <vt:lpstr>Wingdings</vt:lpstr>
      <vt:lpstr>Office Theme</vt:lpstr>
      <vt:lpstr>PowerPoint-presentatie</vt:lpstr>
      <vt:lpstr>Making Airtraffic visible to pilots</vt:lpstr>
      <vt:lpstr>Teaser : Limits of ‘See and Avoid’</vt:lpstr>
      <vt:lpstr>Motivation </vt:lpstr>
      <vt:lpstr>Ground Stations : WHY?</vt:lpstr>
      <vt:lpstr>Objectives ?</vt:lpstr>
      <vt:lpstr>Similar projects in Europe</vt:lpstr>
      <vt:lpstr>How? Installing receivers/antennas</vt:lpstr>
      <vt:lpstr>State of play 9.03.2024</vt:lpstr>
      <vt:lpstr>State of play 9.03.2024</vt:lpstr>
      <vt:lpstr>What will pilots ‘SEE’ in the air ?</vt:lpstr>
      <vt:lpstr>Will we ‘SEE’ all the traffic in the air by this project ?</vt:lpstr>
      <vt:lpstr>Let’s be VISIBLE - eCONSPICUOUS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Vliegverkeer in België zichtbaar maken</dc:title>
  <dc:creator>Peter Hoffmann</dc:creator>
  <cp:lastModifiedBy>Paul WINDEY</cp:lastModifiedBy>
  <cp:revision>22</cp:revision>
  <dcterms:created xsi:type="dcterms:W3CDTF">2024-02-02T20:51:01Z</dcterms:created>
  <dcterms:modified xsi:type="dcterms:W3CDTF">2024-03-10T12:31:06Z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2023-12-11T00:00:00Z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2024-02-02T00:00:00Z</vt:filetime>
  </property>
  <property fmtid="{D5CDD505-2E9C-101B-9397-08002B2CF9AE}" pid="5" name="Producer">
    <vt:lpwstr>Microsoft® PowerPoint® for Microsoft 365</vt:lpwstr>
  </property>
</Properties>
</file>